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97" r:id="rId2"/>
    <p:sldId id="294" r:id="rId3"/>
    <p:sldId id="300" r:id="rId4"/>
    <p:sldId id="301" r:id="rId5"/>
    <p:sldId id="298" r:id="rId6"/>
    <p:sldId id="302" r:id="rId7"/>
    <p:sldId id="303" r:id="rId8"/>
    <p:sldId id="304" r:id="rId9"/>
    <p:sldId id="305" r:id="rId10"/>
    <p:sldId id="307" r:id="rId11"/>
    <p:sldId id="354" r:id="rId12"/>
    <p:sldId id="348" r:id="rId13"/>
    <p:sldId id="306" r:id="rId14"/>
    <p:sldId id="349" r:id="rId15"/>
    <p:sldId id="350" r:id="rId16"/>
    <p:sldId id="351"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41" r:id="rId40"/>
    <p:sldId id="330" r:id="rId41"/>
    <p:sldId id="337" r:id="rId42"/>
    <p:sldId id="352" r:id="rId43"/>
    <p:sldId id="332" r:id="rId44"/>
    <p:sldId id="339" r:id="rId45"/>
    <p:sldId id="342" r:id="rId46"/>
    <p:sldId id="353" r:id="rId47"/>
    <p:sldId id="333" r:id="rId48"/>
    <p:sldId id="334" r:id="rId49"/>
    <p:sldId id="343" r:id="rId50"/>
    <p:sldId id="344" r:id="rId51"/>
    <p:sldId id="345" r:id="rId52"/>
    <p:sldId id="335" r:id="rId53"/>
    <p:sldId id="346" r:id="rId54"/>
    <p:sldId id="33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C19"/>
    <a:srgbClr val="001600"/>
    <a:srgbClr val="C0E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9" autoAdjust="0"/>
    <p:restoredTop sz="64638" autoAdjust="0"/>
  </p:normalViewPr>
  <p:slideViewPr>
    <p:cSldViewPr>
      <p:cViewPr varScale="1">
        <p:scale>
          <a:sx n="62" d="100"/>
          <a:sy n="62" d="100"/>
        </p:scale>
        <p:origin x="-2112" y="-120"/>
      </p:cViewPr>
      <p:guideLst>
        <p:guide orient="horz" pos="2160"/>
        <p:guide pos="2880"/>
      </p:guideLst>
    </p:cSldViewPr>
  </p:slideViewPr>
  <p:outlineViewPr>
    <p:cViewPr>
      <p:scale>
        <a:sx n="33" d="100"/>
        <a:sy n="33" d="100"/>
      </p:scale>
      <p:origin x="0" y="101784"/>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69" d="100"/>
          <a:sy n="69"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GB" dirty="0"/>
          </a:p>
        </p:txBody>
      </p:sp>
    </p:spTree>
    <p:extLst>
      <p:ext uri="{BB962C8B-B14F-4D97-AF65-F5344CB8AC3E}">
        <p14:creationId xmlns:p14="http://schemas.microsoft.com/office/powerpoint/2010/main" val="87306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5B076B-35DE-451B-8B01-D66EBD20CC98}" type="slidenum">
              <a:rPr lang="en-GB" smtClean="0"/>
              <a:pPr/>
              <a:t>‹#›</a:t>
            </a:fld>
            <a:endParaRPr lang="en-GB"/>
          </a:p>
        </p:txBody>
      </p:sp>
    </p:spTree>
    <p:extLst>
      <p:ext uri="{BB962C8B-B14F-4D97-AF65-F5344CB8AC3E}">
        <p14:creationId xmlns:p14="http://schemas.microsoft.com/office/powerpoint/2010/main" val="18493123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487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591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50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473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940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1146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386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344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2136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Tree>
    <p:extLst>
      <p:ext uri="{BB962C8B-B14F-4D97-AF65-F5344CB8AC3E}">
        <p14:creationId xmlns:p14="http://schemas.microsoft.com/office/powerpoint/2010/main" val="331053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75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649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038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8831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370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341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p:cNvSpPr/>
          <p:nvPr userDrawn="1"/>
        </p:nvSpPr>
        <p:spPr>
          <a:xfrm>
            <a:off x="0" y="0"/>
            <a:ext cx="9144000" cy="1357298"/>
          </a:xfrm>
          <a:prstGeom prst="rect">
            <a:avLst/>
          </a:prstGeom>
          <a:gradFill flip="none" rotWithShape="1">
            <a:gsLst>
              <a:gs pos="0">
                <a:srgbClr val="CBCBCB"/>
              </a:gs>
              <a:gs pos="7000">
                <a:srgbClr val="5F5F5F"/>
              </a:gs>
              <a:gs pos="0">
                <a:srgbClr val="5F5F5F"/>
              </a:gs>
              <a:gs pos="77000">
                <a:srgbClr val="FFFFFF"/>
              </a:gs>
              <a:gs pos="64000">
                <a:srgbClr val="B2B2B2"/>
              </a:gs>
              <a:gs pos="34000">
                <a:srgbClr val="29292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7158" y="203200"/>
            <a:ext cx="6643734" cy="439718"/>
          </a:xfrm>
          <a:prstGeom prst="rect">
            <a:avLst/>
          </a:prstGeom>
        </p:spPr>
        <p:txBody>
          <a:bodyPr>
            <a:noAutofit/>
          </a:bodyPr>
          <a:lstStyle>
            <a:lvl1pPr algn="l">
              <a:defRPr sz="2400">
                <a:solidFill>
                  <a:schemeClr val="bg1">
                    <a:lumMod val="85000"/>
                  </a:schemeClr>
                </a:solidFill>
              </a:defRPr>
            </a:lvl1pPr>
          </a:lstStyle>
          <a:p>
            <a:r>
              <a:rPr lang="en-US" dirty="0" smtClean="0"/>
              <a:t>Section title</a:t>
            </a:r>
            <a:endParaRPr lang="en-GB" dirty="0"/>
          </a:p>
        </p:txBody>
      </p:sp>
      <p:sp>
        <p:nvSpPr>
          <p:cNvPr id="12" name="Text Placeholder 11"/>
          <p:cNvSpPr>
            <a:spLocks noGrp="1"/>
          </p:cNvSpPr>
          <p:nvPr>
            <p:ph type="body" sz="quarter" idx="13" hasCustomPrompt="1"/>
          </p:nvPr>
        </p:nvSpPr>
        <p:spPr>
          <a:xfrm>
            <a:off x="357158" y="642919"/>
            <a:ext cx="6643734" cy="428628"/>
          </a:xfrm>
          <a:prstGeom prst="rect">
            <a:avLst/>
          </a:prstGeom>
        </p:spPr>
        <p:txBody>
          <a:bodyPr>
            <a:noAutofit/>
          </a:bodyPr>
          <a:lstStyle>
            <a:lvl1pPr>
              <a:buNone/>
              <a:defRPr sz="2800">
                <a:solidFill>
                  <a:schemeClr val="bg1">
                    <a:lumMod val="65000"/>
                  </a:schemeClr>
                </a:solidFill>
              </a:defRPr>
            </a:lvl1pPr>
          </a:lstStyle>
          <a:p>
            <a:pPr lvl="0"/>
            <a:r>
              <a:rPr lang="en-GB" dirty="0" smtClean="0"/>
              <a:t>Slide title</a:t>
            </a:r>
            <a:endParaRPr lang="en-GB" dirty="0"/>
          </a:p>
        </p:txBody>
      </p:sp>
      <p:sp>
        <p:nvSpPr>
          <p:cNvPr id="14" name="Text Placeholder 13"/>
          <p:cNvSpPr>
            <a:spLocks noGrp="1"/>
          </p:cNvSpPr>
          <p:nvPr>
            <p:ph type="body" sz="quarter" idx="14"/>
          </p:nvPr>
        </p:nvSpPr>
        <p:spPr>
          <a:xfrm>
            <a:off x="285720" y="1785926"/>
            <a:ext cx="8715436" cy="4786346"/>
          </a:xfrm>
          <a:prstGeom prst="rect">
            <a:avLst/>
          </a:prstGeom>
        </p:spPr>
        <p:txBody>
          <a:bodyPr/>
          <a:lstStyle>
            <a:lvl1pPr>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TextBox 19"/>
          <p:cNvSpPr txBox="1"/>
          <p:nvPr userDrawn="1"/>
        </p:nvSpPr>
        <p:spPr>
          <a:xfrm>
            <a:off x="8215338" y="6500834"/>
            <a:ext cx="928662" cy="338554"/>
          </a:xfrm>
          <a:prstGeom prst="rect">
            <a:avLst/>
          </a:prstGeom>
          <a:noFill/>
        </p:spPr>
        <p:txBody>
          <a:bodyPr wrap="square" rtlCol="0">
            <a:spAutoFit/>
          </a:bodyPr>
          <a:lstStyle/>
          <a:p>
            <a:pPr algn="r"/>
            <a:r>
              <a:rPr lang="en-GB" sz="1600" dirty="0" smtClean="0">
                <a:solidFill>
                  <a:schemeClr val="tx1">
                    <a:lumMod val="65000"/>
                    <a:lumOff val="35000"/>
                  </a:schemeClr>
                </a:solidFill>
              </a:rPr>
              <a:t> </a:t>
            </a:r>
            <a:endParaRPr lang="en-GB" sz="1600" dirty="0">
              <a:solidFill>
                <a:schemeClr val="tx1">
                  <a:lumMod val="65000"/>
                  <a:lumOff val="35000"/>
                </a:schemeClr>
              </a:solidFill>
            </a:endParaRPr>
          </a:p>
        </p:txBody>
      </p:sp>
      <p:sp>
        <p:nvSpPr>
          <p:cNvPr id="21" name="TextBox 20"/>
          <p:cNvSpPr txBox="1"/>
          <p:nvPr userDrawn="1"/>
        </p:nvSpPr>
        <p:spPr>
          <a:xfrm>
            <a:off x="0" y="6581025"/>
            <a:ext cx="781236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dirty="0" smtClean="0"/>
              <a:t>© 2011 </a:t>
            </a:r>
            <a:r>
              <a:rPr lang="en-US" sz="1200" dirty="0" err="1" smtClean="0"/>
              <a:t>MDSec</a:t>
            </a:r>
            <a:r>
              <a:rPr lang="en-US" sz="1200" dirty="0" smtClean="0"/>
              <a:t> Consulting Ltd.  All rights reserved.</a:t>
            </a:r>
            <a:endParaRPr lang="en-GB" sz="1200" dirty="0">
              <a:solidFill>
                <a:srgbClr val="FF0000"/>
              </a:solidFill>
            </a:endParaRPr>
          </a:p>
        </p:txBody>
      </p:sp>
      <p:cxnSp>
        <p:nvCxnSpPr>
          <p:cNvPr id="28" name="Straight Connector 27"/>
          <p:cNvCxnSpPr/>
          <p:nvPr userDrawn="1"/>
        </p:nvCxnSpPr>
        <p:spPr>
          <a:xfrm>
            <a:off x="0" y="1357298"/>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116632"/>
            <a:ext cx="2120632" cy="102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dvlabs.tippingpoint.com/blog/2009/03/06/reverse-engineering-iphone-appstore-binari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jpe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hyperlink" Target="http://kik.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hyperlink" Target="https://media.blackhat.com/bh-eu-11/Nitesh_Dhanjani/BlackHat_EU_2011_Dhanjani_Attacks_Against_Apples_iOS-WP.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uperevr.com/blog/2011/xss-in-skype-for-ios/" TargetMode="Externa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etmarketshare.com/operating-system-market-share.aspx?qprid=9&amp;qpcustomb=1"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register.co.uk/2010/07/27/citi_iphone_app_weakness/" TargetMode="External"/><Relationship Id="rId3" Type="http://schemas.openxmlformats.org/officeDocument/2006/relationships/image" Target="../media/image1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blog.mdsec.co.uk/" TargetMode="External"/><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hyperlink" Target="http://www.mdsec.co.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hyperlink" Target="http://carnal0wnage.attackresearch.com/2010/11/iphone-burp.html"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err="1" smtClean="0">
                <a:solidFill>
                  <a:schemeClr val="tx2">
                    <a:lumMod val="50000"/>
                  </a:schemeClr>
                </a:solidFill>
              </a:rPr>
              <a:t>iOS</a:t>
            </a:r>
            <a:r>
              <a:rPr lang="en-GB" dirty="0" smtClean="0">
                <a:solidFill>
                  <a:schemeClr val="tx2">
                    <a:lumMod val="50000"/>
                  </a:schemeClr>
                </a:solidFill>
              </a:rPr>
              <a:t> Application (In)Security</a:t>
            </a:r>
          </a:p>
          <a:p>
            <a:r>
              <a:rPr lang="en-GB" dirty="0" smtClean="0">
                <a:solidFill>
                  <a:schemeClr val="tx2">
                    <a:lumMod val="50000"/>
                  </a:schemeClr>
                </a:solidFill>
              </a:rPr>
              <a:t>OWASP: Google Ireland</a:t>
            </a:r>
          </a:p>
          <a:p>
            <a:r>
              <a:rPr lang="en-GB" dirty="0" smtClean="0">
                <a:solidFill>
                  <a:schemeClr val="tx2">
                    <a:lumMod val="50000"/>
                  </a:schemeClr>
                </a:solidFill>
              </a:rPr>
              <a:t>March 2012</a:t>
            </a:r>
            <a:endParaRPr lang="en-GB" dirty="0">
              <a:solidFill>
                <a:schemeClr val="tx2">
                  <a:lumMod val="50000"/>
                </a:schemeClr>
              </a:solidFill>
            </a:endParaRPr>
          </a:p>
        </p:txBody>
      </p:sp>
      <p:pic>
        <p:nvPicPr>
          <p:cNvPr id="5122" name="Picture 2" descr="K:\mdsec\logos\standard\MDSEC_logo_hi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420888"/>
            <a:ext cx="2739965" cy="144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0976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Blackbox</a:t>
            </a:r>
            <a:r>
              <a:rPr lang="en-GB" dirty="0" smtClean="0"/>
              <a:t> Assessment</a:t>
            </a:r>
            <a:endParaRPr lang="en-GB" dirty="0"/>
          </a:p>
        </p:txBody>
      </p:sp>
      <p:sp>
        <p:nvSpPr>
          <p:cNvPr id="3" name="Text Placeholder 2"/>
          <p:cNvSpPr>
            <a:spLocks noGrp="1"/>
          </p:cNvSpPr>
          <p:nvPr>
            <p:ph type="body" sz="quarter" idx="13"/>
          </p:nvPr>
        </p:nvSpPr>
        <p:spPr/>
        <p:txBody>
          <a:bodyPr/>
          <a:lstStyle/>
          <a:p>
            <a:r>
              <a:rPr lang="en-GB" dirty="0" smtClean="0"/>
              <a:t>Reverse Engineering</a:t>
            </a:r>
            <a:endParaRPr lang="en-GB" dirty="0"/>
          </a:p>
        </p:txBody>
      </p:sp>
      <p:sp>
        <p:nvSpPr>
          <p:cNvPr id="4" name="Text Placeholder 3"/>
          <p:cNvSpPr>
            <a:spLocks noGrp="1"/>
          </p:cNvSpPr>
          <p:nvPr>
            <p:ph type="body" sz="quarter" idx="14"/>
          </p:nvPr>
        </p:nvSpPr>
        <p:spPr/>
        <p:txBody>
          <a:bodyPr/>
          <a:lstStyle/>
          <a:p>
            <a:r>
              <a:rPr lang="en-GB" dirty="0" smtClean="0"/>
              <a:t>Apps are stored as an IPA in iTunes Library</a:t>
            </a:r>
          </a:p>
          <a:p>
            <a:pPr lvl="1"/>
            <a:r>
              <a:rPr lang="en-GB" dirty="0" smtClean="0"/>
              <a:t>IPA is just ZIP</a:t>
            </a:r>
          </a:p>
          <a:p>
            <a:pPr lvl="1"/>
            <a:endParaRPr lang="en-GB" dirty="0" smtClean="0"/>
          </a:p>
          <a:p>
            <a:r>
              <a:rPr lang="en-GB" dirty="0" smtClean="0"/>
              <a:t>App Store binaries are encrypted</a:t>
            </a:r>
          </a:p>
          <a:p>
            <a:pPr lvl="1"/>
            <a:r>
              <a:rPr lang="en-GB" dirty="0" smtClean="0"/>
              <a:t>Manual decryption</a:t>
            </a:r>
          </a:p>
          <a:p>
            <a:pPr lvl="2"/>
            <a:r>
              <a:rPr lang="en-GB" dirty="0" smtClean="0"/>
              <a:t>Use debugger, breakpoint EP, let loader decrypt, dump decrypted image</a:t>
            </a:r>
          </a:p>
          <a:p>
            <a:pPr lvl="2"/>
            <a:r>
              <a:rPr lang="en-GB" dirty="0">
                <a:hlinkClick r:id="rId3"/>
              </a:rPr>
              <a:t>http://</a:t>
            </a:r>
            <a:r>
              <a:rPr lang="en-GB" dirty="0" smtClean="0">
                <a:hlinkClick r:id="rId3"/>
              </a:rPr>
              <a:t>dvlabs.tippingpoint.com/blog/2009/03/06/reverse-engineering-iphone-appstore-binaries</a:t>
            </a:r>
            <a:endParaRPr lang="en-GB" dirty="0" smtClean="0"/>
          </a:p>
          <a:p>
            <a:pPr lvl="1"/>
            <a:r>
              <a:rPr lang="en-GB" dirty="0" smtClean="0"/>
              <a:t>Automated</a:t>
            </a:r>
            <a:endParaRPr lang="en-GB" dirty="0"/>
          </a:p>
          <a:p>
            <a:pPr lvl="2"/>
            <a:r>
              <a:rPr lang="en-GB" dirty="0" err="1" smtClean="0"/>
              <a:t>Crackulous</a:t>
            </a:r>
            <a:r>
              <a:rPr lang="en-GB" dirty="0" smtClean="0"/>
              <a:t> &amp; </a:t>
            </a:r>
            <a:r>
              <a:rPr lang="en-GB" dirty="0" err="1" smtClean="0"/>
              <a:t>AppCrack</a:t>
            </a:r>
            <a:endParaRPr lang="en-GB" dirty="0" smtClean="0"/>
          </a:p>
          <a:p>
            <a:pPr lvl="1"/>
            <a:endParaRPr lang="en-GB" dirty="0"/>
          </a:p>
          <a:p>
            <a:pPr lvl="1"/>
            <a:endParaRPr lang="en-GB" dirty="0"/>
          </a:p>
          <a:p>
            <a:pPr lvl="2"/>
            <a:endParaRPr lang="en-GB" dirty="0"/>
          </a:p>
        </p:txBody>
      </p:sp>
    </p:spTree>
    <p:extLst>
      <p:ext uri="{BB962C8B-B14F-4D97-AF65-F5344CB8AC3E}">
        <p14:creationId xmlns:p14="http://schemas.microsoft.com/office/powerpoint/2010/main" val="17301656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Blackbox</a:t>
            </a:r>
            <a:r>
              <a:rPr lang="en-US" dirty="0" smtClean="0"/>
              <a:t> Assessment</a:t>
            </a:r>
            <a:endParaRPr lang="en-US" dirty="0"/>
          </a:p>
        </p:txBody>
      </p:sp>
      <p:sp>
        <p:nvSpPr>
          <p:cNvPr id="3" name="Text Placeholder 2"/>
          <p:cNvSpPr>
            <a:spLocks noGrp="1"/>
          </p:cNvSpPr>
          <p:nvPr>
            <p:ph type="body" sz="quarter" idx="13"/>
          </p:nvPr>
        </p:nvSpPr>
        <p:spPr/>
        <p:txBody>
          <a:bodyPr/>
          <a:lstStyle/>
          <a:p>
            <a:r>
              <a:rPr lang="en-US" dirty="0" smtClean="0"/>
              <a:t>Reverse Engineering</a:t>
            </a:r>
            <a:endParaRPr lang="en-US" dirty="0"/>
          </a:p>
        </p:txBody>
      </p:sp>
      <p:sp>
        <p:nvSpPr>
          <p:cNvPr id="4" name="Text Placeholder 3"/>
          <p:cNvSpPr>
            <a:spLocks noGrp="1"/>
          </p:cNvSpPr>
          <p:nvPr>
            <p:ph type="body" sz="quarter" idx="14"/>
          </p:nvPr>
        </p:nvSpPr>
        <p:spPr/>
        <p:txBody>
          <a:bodyPr/>
          <a:lstStyle/>
          <a:p>
            <a:r>
              <a:rPr lang="en-US" dirty="0" smtClean="0"/>
              <a:t>LC_ENCRYPTION_INFO:</a:t>
            </a:r>
            <a:endParaRPr lang="en-US" dirty="0"/>
          </a:p>
        </p:txBody>
      </p:sp>
      <p:pic>
        <p:nvPicPr>
          <p:cNvPr id="5" name="Picture 4" descr="99bottles_loadcm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69" y="2276872"/>
            <a:ext cx="8925827" cy="3672407"/>
          </a:xfrm>
          <a:prstGeom prst="rect">
            <a:avLst/>
          </a:prstGeom>
        </p:spPr>
      </p:pic>
    </p:spTree>
    <p:extLst>
      <p:ext uri="{BB962C8B-B14F-4D97-AF65-F5344CB8AC3E}">
        <p14:creationId xmlns:p14="http://schemas.microsoft.com/office/powerpoint/2010/main" val="8343686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Blackbox</a:t>
            </a:r>
            <a:r>
              <a:rPr lang="en-GB" dirty="0" smtClean="0"/>
              <a:t> Assessment</a:t>
            </a:r>
            <a:endParaRPr lang="en-GB" dirty="0"/>
          </a:p>
        </p:txBody>
      </p:sp>
      <p:sp>
        <p:nvSpPr>
          <p:cNvPr id="3" name="Text Placeholder 2"/>
          <p:cNvSpPr>
            <a:spLocks noGrp="1"/>
          </p:cNvSpPr>
          <p:nvPr>
            <p:ph type="body" sz="quarter" idx="13"/>
          </p:nvPr>
        </p:nvSpPr>
        <p:spPr/>
        <p:txBody>
          <a:bodyPr/>
          <a:lstStyle/>
          <a:p>
            <a:r>
              <a:rPr lang="en-GB" dirty="0" smtClean="0"/>
              <a:t>Reverse Engineering</a:t>
            </a:r>
            <a:endParaRPr lang="en-GB" dirty="0"/>
          </a:p>
        </p:txBody>
      </p:sp>
      <p:sp>
        <p:nvSpPr>
          <p:cNvPr id="4" name="Text Placeholder 3"/>
          <p:cNvSpPr>
            <a:spLocks noGrp="1"/>
          </p:cNvSpPr>
          <p:nvPr>
            <p:ph type="body" sz="quarter" idx="14"/>
          </p:nvPr>
        </p:nvSpPr>
        <p:spPr/>
        <p:txBody>
          <a:bodyPr/>
          <a:lstStyle/>
          <a:p>
            <a:pPr lvl="1"/>
            <a:r>
              <a:rPr lang="en-GB" dirty="0" smtClean="0"/>
              <a:t>Manual decryption of an </a:t>
            </a:r>
            <a:r>
              <a:rPr lang="en-GB" dirty="0" err="1" smtClean="0"/>
              <a:t>AppStore</a:t>
            </a:r>
            <a:r>
              <a:rPr lang="en-GB" dirty="0" smtClean="0"/>
              <a:t> Binary:</a:t>
            </a:r>
          </a:p>
          <a:p>
            <a:pPr lvl="2"/>
            <a:r>
              <a:rPr lang="en-GB" dirty="0" smtClean="0"/>
              <a:t>Take </a:t>
            </a:r>
            <a:r>
              <a:rPr lang="en-GB" dirty="0" err="1" smtClean="0"/>
              <a:t>cryptsize</a:t>
            </a:r>
            <a:r>
              <a:rPr lang="en-GB" dirty="0" smtClean="0"/>
              <a:t> from LC_ENCRYPTION_INFO</a:t>
            </a:r>
          </a:p>
          <a:p>
            <a:pPr lvl="2"/>
            <a:r>
              <a:rPr lang="en-GB" dirty="0" smtClean="0"/>
              <a:t>Breakpoint </a:t>
            </a:r>
            <a:r>
              <a:rPr lang="en-GB" dirty="0" err="1"/>
              <a:t>doModInitFunctions</a:t>
            </a:r>
            <a:r>
              <a:rPr lang="en-GB" dirty="0"/>
              <a:t> </a:t>
            </a:r>
            <a:endParaRPr lang="en-GB" dirty="0" smtClean="0"/>
          </a:p>
          <a:p>
            <a:pPr lvl="2"/>
            <a:r>
              <a:rPr lang="en-GB" dirty="0" smtClean="0"/>
              <a:t>Dump memory from start address to start address + </a:t>
            </a:r>
            <a:r>
              <a:rPr lang="en-GB" dirty="0" err="1" smtClean="0"/>
              <a:t>cryptsize</a:t>
            </a:r>
            <a:endParaRPr lang="en-GB" dirty="0"/>
          </a:p>
          <a:p>
            <a:pPr lvl="1"/>
            <a:endParaRPr lang="en-GB" dirty="0"/>
          </a:p>
          <a:p>
            <a:pPr lvl="2"/>
            <a:endParaRPr lang="en-GB" dirty="0"/>
          </a:p>
        </p:txBody>
      </p:sp>
      <p:sp>
        <p:nvSpPr>
          <p:cNvPr id="5" name="TextBox 4"/>
          <p:cNvSpPr txBox="1"/>
          <p:nvPr/>
        </p:nvSpPr>
        <p:spPr>
          <a:xfrm>
            <a:off x="683568" y="3057921"/>
            <a:ext cx="7632848" cy="3539431"/>
          </a:xfrm>
          <a:prstGeom prst="rect">
            <a:avLst/>
          </a:prstGeom>
          <a:solidFill>
            <a:schemeClr val="bg1"/>
          </a:solidFill>
        </p:spPr>
        <p:txBody>
          <a:bodyPr wrap="square" rtlCol="0">
            <a:spAutoFit/>
          </a:bodyPr>
          <a:lstStyle/>
          <a:p>
            <a:r>
              <a:rPr lang="en-GB" sz="1400" dirty="0" smtClean="0"/>
              <a:t># </a:t>
            </a:r>
            <a:r>
              <a:rPr lang="en-GB" sz="1400" dirty="0" err="1"/>
              <a:t>gdb</a:t>
            </a:r>
            <a:r>
              <a:rPr lang="en-GB" sz="1400" dirty="0"/>
              <a:t> --quiet -e ./99Bottles </a:t>
            </a:r>
          </a:p>
          <a:p>
            <a:r>
              <a:rPr lang="en-GB" sz="1400" dirty="0"/>
              <a:t>Reading symbols for shared libraries . done</a:t>
            </a:r>
          </a:p>
          <a:p>
            <a:r>
              <a:rPr lang="en-GB" sz="1400" dirty="0"/>
              <a:t>(</a:t>
            </a:r>
            <a:r>
              <a:rPr lang="en-GB" sz="1400" dirty="0" err="1"/>
              <a:t>gdb</a:t>
            </a:r>
            <a:r>
              <a:rPr lang="en-GB" sz="1400" dirty="0"/>
              <a:t>) set </a:t>
            </a:r>
            <a:r>
              <a:rPr lang="en-GB" sz="1400" dirty="0" err="1"/>
              <a:t>sharedlibrary</a:t>
            </a:r>
            <a:r>
              <a:rPr lang="en-GB" sz="1400" dirty="0"/>
              <a:t> load-rules ".*" ".*" none</a:t>
            </a:r>
          </a:p>
          <a:p>
            <a:r>
              <a:rPr lang="en-GB" sz="1400" dirty="0"/>
              <a:t>(</a:t>
            </a:r>
            <a:r>
              <a:rPr lang="en-GB" sz="1400" dirty="0" err="1"/>
              <a:t>gdb</a:t>
            </a:r>
            <a:r>
              <a:rPr lang="en-GB" sz="1400" dirty="0"/>
              <a:t>) set inferior-auto-start-</a:t>
            </a:r>
            <a:r>
              <a:rPr lang="en-GB" sz="1400" dirty="0" err="1"/>
              <a:t>dyld</a:t>
            </a:r>
            <a:r>
              <a:rPr lang="en-GB" sz="1400" dirty="0"/>
              <a:t> off</a:t>
            </a:r>
          </a:p>
          <a:p>
            <a:r>
              <a:rPr lang="en-GB" sz="1400" dirty="0"/>
              <a:t>(</a:t>
            </a:r>
            <a:r>
              <a:rPr lang="en-GB" sz="1400" dirty="0" err="1"/>
              <a:t>gdb</a:t>
            </a:r>
            <a:r>
              <a:rPr lang="en-GB" sz="1400" dirty="0"/>
              <a:t>) set </a:t>
            </a:r>
            <a:r>
              <a:rPr lang="en-GB" sz="1400" dirty="0" err="1"/>
              <a:t>sharedlibrary</a:t>
            </a:r>
            <a:r>
              <a:rPr lang="en-GB" sz="1400" dirty="0"/>
              <a:t> preload-libraries off</a:t>
            </a:r>
          </a:p>
          <a:p>
            <a:r>
              <a:rPr lang="en-GB" sz="1400" dirty="0">
                <a:solidFill>
                  <a:srgbClr val="FF0000"/>
                </a:solidFill>
              </a:rPr>
              <a:t>(</a:t>
            </a:r>
            <a:r>
              <a:rPr lang="en-GB" sz="1400" dirty="0" err="1">
                <a:solidFill>
                  <a:srgbClr val="FF0000"/>
                </a:solidFill>
              </a:rPr>
              <a:t>gdb</a:t>
            </a:r>
            <a:r>
              <a:rPr lang="en-GB" sz="1400" dirty="0">
                <a:solidFill>
                  <a:srgbClr val="FF0000"/>
                </a:solidFill>
              </a:rPr>
              <a:t>) </a:t>
            </a:r>
            <a:r>
              <a:rPr lang="en-GB" sz="1400" dirty="0" err="1">
                <a:solidFill>
                  <a:srgbClr val="FF0000"/>
                </a:solidFill>
              </a:rPr>
              <a:t>rb</a:t>
            </a:r>
            <a:r>
              <a:rPr lang="en-GB" sz="1400" dirty="0">
                <a:solidFill>
                  <a:srgbClr val="FF0000"/>
                </a:solidFill>
              </a:rPr>
              <a:t> </a:t>
            </a:r>
            <a:r>
              <a:rPr lang="en-GB" sz="1400" dirty="0" err="1">
                <a:solidFill>
                  <a:srgbClr val="FF0000"/>
                </a:solidFill>
              </a:rPr>
              <a:t>doModInitFunctions</a:t>
            </a:r>
            <a:endParaRPr lang="en-GB" sz="1400" dirty="0">
              <a:solidFill>
                <a:srgbClr val="FF0000"/>
              </a:solidFill>
            </a:endParaRPr>
          </a:p>
          <a:p>
            <a:r>
              <a:rPr lang="en-GB" sz="1400" dirty="0"/>
              <a:t>Breakpoint 1 at 0x2fe0ce36</a:t>
            </a:r>
          </a:p>
          <a:p>
            <a:r>
              <a:rPr lang="en-GB" sz="1400" dirty="0"/>
              <a:t>&lt;function, no debug info&gt; __dyld__ZN16ImageLoaderMachO18doModInitFunctionsERKN11ImageLoader11LinkContextE;</a:t>
            </a:r>
          </a:p>
          <a:p>
            <a:r>
              <a:rPr lang="en-GB" sz="1400" dirty="0"/>
              <a:t>(</a:t>
            </a:r>
            <a:r>
              <a:rPr lang="en-GB" sz="1400" dirty="0" err="1"/>
              <a:t>gdb</a:t>
            </a:r>
            <a:r>
              <a:rPr lang="en-GB" sz="1400" dirty="0"/>
              <a:t>) r</a:t>
            </a:r>
          </a:p>
          <a:p>
            <a:r>
              <a:rPr lang="en-GB" sz="1400" dirty="0"/>
              <a:t>Starting program: /private/</a:t>
            </a:r>
            <a:r>
              <a:rPr lang="en-GB" sz="1400" dirty="0" err="1"/>
              <a:t>var</a:t>
            </a:r>
            <a:r>
              <a:rPr lang="en-GB" sz="1400" dirty="0"/>
              <a:t>/mobile/Applications/E938B6D0-9ADE-4CD6-83B8-712D0549426D/99Bottles.app/99Bottles </a:t>
            </a:r>
          </a:p>
          <a:p>
            <a:r>
              <a:rPr lang="en-GB" sz="1400" dirty="0"/>
              <a:t> </a:t>
            </a:r>
          </a:p>
          <a:p>
            <a:r>
              <a:rPr lang="en-GB" sz="1400" dirty="0"/>
              <a:t>Breakpoint 1, 0x2fe0ce36 in __dyld__ZN16ImageLoaderMachO18doModInitFunctionsERKN11ImageLoader11LinkContextE ()</a:t>
            </a:r>
          </a:p>
          <a:p>
            <a:r>
              <a:rPr lang="en-GB" sz="1400" dirty="0">
                <a:solidFill>
                  <a:srgbClr val="FF0000"/>
                </a:solidFill>
              </a:rPr>
              <a:t>(</a:t>
            </a:r>
            <a:r>
              <a:rPr lang="en-GB" sz="1400" dirty="0" err="1">
                <a:solidFill>
                  <a:srgbClr val="FF0000"/>
                </a:solidFill>
              </a:rPr>
              <a:t>gdb</a:t>
            </a:r>
            <a:r>
              <a:rPr lang="en-GB" sz="1400" dirty="0" smtClean="0">
                <a:solidFill>
                  <a:srgbClr val="FF0000"/>
                </a:solidFill>
              </a:rPr>
              <a:t>)</a:t>
            </a:r>
            <a:r>
              <a:rPr lang="en-GB" sz="1400" dirty="0">
                <a:solidFill>
                  <a:srgbClr val="FF0000"/>
                </a:solidFill>
              </a:rPr>
              <a:t> dump memory 99bottles.dec 0x2000 (0x2000 + 0x3000) </a:t>
            </a:r>
          </a:p>
        </p:txBody>
      </p:sp>
    </p:spTree>
    <p:extLst>
      <p:ext uri="{BB962C8B-B14F-4D97-AF65-F5344CB8AC3E}">
        <p14:creationId xmlns:p14="http://schemas.microsoft.com/office/powerpoint/2010/main" val="35921861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Blackbox</a:t>
            </a:r>
            <a:r>
              <a:rPr lang="en-GB" dirty="0" smtClean="0"/>
              <a:t> Assessment</a:t>
            </a:r>
            <a:endParaRPr lang="en-GB" dirty="0"/>
          </a:p>
        </p:txBody>
      </p:sp>
      <p:sp>
        <p:nvSpPr>
          <p:cNvPr id="3" name="Text Placeholder 2"/>
          <p:cNvSpPr>
            <a:spLocks noGrp="1"/>
          </p:cNvSpPr>
          <p:nvPr>
            <p:ph type="body" sz="quarter" idx="13"/>
          </p:nvPr>
        </p:nvSpPr>
        <p:spPr/>
        <p:txBody>
          <a:bodyPr/>
          <a:lstStyle/>
          <a:p>
            <a:r>
              <a:rPr lang="en-GB" dirty="0" smtClean="0"/>
              <a:t>Position Independent Executable</a:t>
            </a:r>
            <a:endParaRPr lang="en-GB" dirty="0"/>
          </a:p>
        </p:txBody>
      </p:sp>
      <p:sp>
        <p:nvSpPr>
          <p:cNvPr id="4" name="Text Placeholder 3"/>
          <p:cNvSpPr>
            <a:spLocks noGrp="1"/>
          </p:cNvSpPr>
          <p:nvPr>
            <p:ph type="body" sz="quarter" idx="14"/>
          </p:nvPr>
        </p:nvSpPr>
        <p:spPr/>
        <p:txBody>
          <a:bodyPr/>
          <a:lstStyle/>
          <a:p>
            <a:r>
              <a:rPr lang="en-GB" dirty="0" smtClean="0"/>
              <a:t>Use a </a:t>
            </a:r>
            <a:r>
              <a:rPr lang="en-GB" dirty="0" err="1" smtClean="0"/>
              <a:t>jailbroken</a:t>
            </a:r>
            <a:r>
              <a:rPr lang="en-GB" dirty="0" smtClean="0"/>
              <a:t> phone to SSH to the device and extract the app</a:t>
            </a:r>
          </a:p>
          <a:p>
            <a:r>
              <a:rPr lang="en-GB" dirty="0" err="1" smtClean="0"/>
              <a:t>Otool</a:t>
            </a:r>
            <a:r>
              <a:rPr lang="en-GB" dirty="0" smtClean="0"/>
              <a:t> is your friend</a:t>
            </a:r>
          </a:p>
          <a:p>
            <a:pPr lvl="1"/>
            <a:r>
              <a:rPr lang="en-GB" dirty="0" smtClean="0"/>
              <a:t>With PIE:</a:t>
            </a:r>
          </a:p>
          <a:p>
            <a:endParaRPr lang="en-GB" dirty="0"/>
          </a:p>
          <a:p>
            <a:endParaRPr lang="en-GB" dirty="0" smtClean="0"/>
          </a:p>
          <a:p>
            <a:endParaRPr lang="en-GB" dirty="0"/>
          </a:p>
          <a:p>
            <a:endParaRPr lang="en-GB" dirty="0" smtClean="0"/>
          </a:p>
          <a:p>
            <a:pPr lvl="1"/>
            <a:r>
              <a:rPr lang="en-GB" dirty="0" smtClean="0"/>
              <a:t>Without PIE:</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725144"/>
            <a:ext cx="7632848" cy="1512168"/>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21" y="2941972"/>
            <a:ext cx="7654111" cy="1279116"/>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7791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Blackbox</a:t>
            </a:r>
            <a:r>
              <a:rPr lang="en-US" dirty="0" smtClean="0"/>
              <a:t> Assessment</a:t>
            </a:r>
            <a:endParaRPr lang="en-US" dirty="0"/>
          </a:p>
        </p:txBody>
      </p:sp>
      <p:sp>
        <p:nvSpPr>
          <p:cNvPr id="3" name="Text Placeholder 2"/>
          <p:cNvSpPr>
            <a:spLocks noGrp="1"/>
          </p:cNvSpPr>
          <p:nvPr>
            <p:ph type="body" sz="quarter" idx="13"/>
          </p:nvPr>
        </p:nvSpPr>
        <p:spPr/>
        <p:txBody>
          <a:bodyPr/>
          <a:lstStyle/>
          <a:p>
            <a:r>
              <a:rPr lang="en-US" dirty="0" smtClean="0"/>
              <a:t>Inspecting the binary</a:t>
            </a:r>
            <a:endParaRPr lang="en-US" dirty="0"/>
          </a:p>
        </p:txBody>
      </p:sp>
      <p:sp>
        <p:nvSpPr>
          <p:cNvPr id="4" name="Text Placeholder 3"/>
          <p:cNvSpPr>
            <a:spLocks noGrp="1"/>
          </p:cNvSpPr>
          <p:nvPr>
            <p:ph type="body" sz="quarter" idx="14"/>
          </p:nvPr>
        </p:nvSpPr>
        <p:spPr/>
        <p:txBody>
          <a:bodyPr/>
          <a:lstStyle/>
          <a:p>
            <a:r>
              <a:rPr lang="en-US" dirty="0" smtClean="0"/>
              <a:t>Wealth of information in the __OBJC segment</a:t>
            </a:r>
          </a:p>
          <a:p>
            <a:pPr lvl="1"/>
            <a:r>
              <a:rPr lang="en-US" dirty="0" smtClean="0"/>
              <a:t>Internal classes, methods and variables</a:t>
            </a:r>
          </a:p>
          <a:p>
            <a:pPr marL="457200" lvl="1" indent="0">
              <a:buNone/>
            </a:pPr>
            <a:endParaRPr lang="en-US" dirty="0"/>
          </a:p>
          <a:p>
            <a:r>
              <a:rPr lang="en-US" dirty="0" smtClean="0"/>
              <a:t>Parse using class-dump-z</a:t>
            </a:r>
          </a:p>
          <a:p>
            <a:pPr lvl="1"/>
            <a:r>
              <a:rPr lang="en-GB" dirty="0" smtClean="0"/>
              <a:t>Snippet from </a:t>
            </a:r>
            <a:r>
              <a:rPr lang="en-GB" dirty="0" err="1" smtClean="0"/>
              <a:t>CommBank</a:t>
            </a:r>
            <a:r>
              <a:rPr lang="en-GB" dirty="0" smtClean="0"/>
              <a:t> </a:t>
            </a:r>
            <a:r>
              <a:rPr lang="en-GB" dirty="0" err="1" smtClean="0"/>
              <a:t>Kaching</a:t>
            </a:r>
            <a:r>
              <a:rPr lang="en-GB" dirty="0" smtClean="0"/>
              <a:t> App:</a:t>
            </a:r>
          </a:p>
          <a:p>
            <a:pPr lvl="1"/>
            <a:endParaRPr lang="en-US" dirty="0"/>
          </a:p>
          <a:p>
            <a:pPr lvl="1"/>
            <a:endParaRPr lang="en-US" dirty="0" smtClean="0"/>
          </a:p>
        </p:txBody>
      </p:sp>
      <p:sp>
        <p:nvSpPr>
          <p:cNvPr id="5" name="TextBox 4"/>
          <p:cNvSpPr txBox="1"/>
          <p:nvPr/>
        </p:nvSpPr>
        <p:spPr>
          <a:xfrm>
            <a:off x="683568" y="3717032"/>
            <a:ext cx="5904656" cy="2031325"/>
          </a:xfrm>
          <a:prstGeom prst="rect">
            <a:avLst/>
          </a:prstGeom>
          <a:solidFill>
            <a:schemeClr val="bg1"/>
          </a:solidFill>
        </p:spPr>
        <p:txBody>
          <a:bodyPr wrap="square" rtlCol="0">
            <a:spAutoFit/>
          </a:bodyPr>
          <a:lstStyle/>
          <a:p>
            <a:r>
              <a:rPr lang="en-GB" dirty="0"/>
              <a:t>@interface </a:t>
            </a:r>
            <a:r>
              <a:rPr lang="en-GB" dirty="0" err="1"/>
              <a:t>RootViewController</a:t>
            </a:r>
            <a:r>
              <a:rPr lang="en-GB" dirty="0"/>
              <a:t> : /private/</a:t>
            </a:r>
            <a:r>
              <a:rPr lang="en-GB" dirty="0" err="1"/>
              <a:t>tmp</a:t>
            </a:r>
            <a:r>
              <a:rPr lang="en-GB" dirty="0"/>
              <a:t>/KIA_IPHONE_SOURCE/ &lt;</a:t>
            </a:r>
            <a:r>
              <a:rPr lang="en-GB" dirty="0" err="1"/>
              <a:t>UIWebViewDelegate</a:t>
            </a:r>
            <a:r>
              <a:rPr lang="en-GB" dirty="0"/>
              <a:t>, </a:t>
            </a:r>
            <a:r>
              <a:rPr lang="en-GB" dirty="0" err="1"/>
              <a:t>DILDisplayView</a:t>
            </a:r>
            <a:r>
              <a:rPr lang="en-GB" dirty="0"/>
              <a:t>, </a:t>
            </a:r>
            <a:r>
              <a:rPr lang="en-GB" dirty="0" err="1"/>
              <a:t>UIAlertViewDelegate</a:t>
            </a:r>
            <a:r>
              <a:rPr lang="en-GB" dirty="0"/>
              <a:t>&gt;</a:t>
            </a:r>
          </a:p>
          <a:p>
            <a:r>
              <a:rPr lang="en-GB" dirty="0"/>
              <a:t>{</a:t>
            </a:r>
          </a:p>
          <a:p>
            <a:r>
              <a:rPr lang="en-GB" dirty="0"/>
              <a:t>&lt;snip&gt;</a:t>
            </a:r>
          </a:p>
          <a:p>
            <a:r>
              <a:rPr lang="en-GB" dirty="0"/>
              <a:t>- (BOOL)</a:t>
            </a:r>
            <a:r>
              <a:rPr lang="en-GB" dirty="0" err="1"/>
              <a:t>isJailbrokenDevice</a:t>
            </a:r>
            <a:r>
              <a:rPr lang="en-GB" dirty="0"/>
              <a:t>;</a:t>
            </a:r>
          </a:p>
          <a:p>
            <a:endParaRPr lang="en-US" dirty="0"/>
          </a:p>
        </p:txBody>
      </p:sp>
      <p:pic>
        <p:nvPicPr>
          <p:cNvPr id="6" name="Picture 5"/>
          <p:cNvPicPr/>
          <p:nvPr/>
        </p:nvPicPr>
        <p:blipFill rotWithShape="1">
          <a:blip r:embed="rId3">
            <a:extLst>
              <a:ext uri="{28A0092B-C50C-407E-A947-70E740481C1C}">
                <a14:useLocalDpi xmlns:a14="http://schemas.microsoft.com/office/drawing/2010/main" val="0"/>
              </a:ext>
            </a:extLst>
          </a:blip>
          <a:srcRect b="28431"/>
          <a:stretch/>
        </p:blipFill>
        <p:spPr bwMode="auto">
          <a:xfrm>
            <a:off x="6660232" y="1628800"/>
            <a:ext cx="2212975" cy="23755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40751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Blackbox</a:t>
            </a:r>
            <a:r>
              <a:rPr lang="en-US" dirty="0" smtClean="0"/>
              <a:t> Assessment</a:t>
            </a:r>
            <a:endParaRPr lang="en-US" dirty="0"/>
          </a:p>
        </p:txBody>
      </p:sp>
      <p:sp>
        <p:nvSpPr>
          <p:cNvPr id="3" name="Text Placeholder 2"/>
          <p:cNvSpPr>
            <a:spLocks noGrp="1"/>
          </p:cNvSpPr>
          <p:nvPr>
            <p:ph type="body" sz="quarter" idx="13"/>
          </p:nvPr>
        </p:nvSpPr>
        <p:spPr/>
        <p:txBody>
          <a:bodyPr/>
          <a:lstStyle/>
          <a:p>
            <a:r>
              <a:rPr lang="en-US" dirty="0" smtClean="0"/>
              <a:t>Hooking the runtime</a:t>
            </a:r>
            <a:endParaRPr lang="en-US" dirty="0"/>
          </a:p>
        </p:txBody>
      </p:sp>
      <p:sp>
        <p:nvSpPr>
          <p:cNvPr id="4" name="Text Placeholder 3"/>
          <p:cNvSpPr>
            <a:spLocks noGrp="1"/>
          </p:cNvSpPr>
          <p:nvPr>
            <p:ph type="body" sz="quarter" idx="14"/>
          </p:nvPr>
        </p:nvSpPr>
        <p:spPr/>
        <p:txBody>
          <a:bodyPr/>
          <a:lstStyle/>
          <a:p>
            <a:r>
              <a:rPr lang="en-US" dirty="0" smtClean="0"/>
              <a:t>The runtime can be hooked using </a:t>
            </a:r>
            <a:r>
              <a:rPr lang="en-US" dirty="0" err="1" smtClean="0"/>
              <a:t>MobileSubstrate</a:t>
            </a:r>
            <a:endParaRPr lang="en-US" dirty="0" smtClean="0"/>
          </a:p>
          <a:p>
            <a:pPr lvl="1"/>
            <a:r>
              <a:rPr lang="en-US" dirty="0" smtClean="0"/>
              <a:t>Hook Objective-C, C or C++</a:t>
            </a:r>
          </a:p>
          <a:p>
            <a:pPr lvl="1"/>
            <a:r>
              <a:rPr lang="en-US" dirty="0" err="1" smtClean="0"/>
              <a:t>CaptainHook</a:t>
            </a:r>
            <a:r>
              <a:rPr lang="en-US" dirty="0" smtClean="0"/>
              <a:t> provides API for </a:t>
            </a:r>
            <a:r>
              <a:rPr lang="en-US" dirty="0" err="1" smtClean="0"/>
              <a:t>MobileSubstrate</a:t>
            </a:r>
            <a:endParaRPr lang="en-US" dirty="0" smtClean="0"/>
          </a:p>
          <a:p>
            <a:endParaRPr lang="en-US" dirty="0" smtClean="0"/>
          </a:p>
          <a:p>
            <a:r>
              <a:rPr lang="en-US" dirty="0" smtClean="0"/>
              <a:t>Allows access to internals of app</a:t>
            </a:r>
            <a:endParaRPr lang="en-US" dirty="0"/>
          </a:p>
          <a:p>
            <a:pPr lvl="1"/>
            <a:endParaRPr lang="en-US" dirty="0"/>
          </a:p>
        </p:txBody>
      </p:sp>
      <p:sp>
        <p:nvSpPr>
          <p:cNvPr id="5" name="Rectangle 4"/>
          <p:cNvSpPr/>
          <p:nvPr/>
        </p:nvSpPr>
        <p:spPr>
          <a:xfrm>
            <a:off x="467544" y="4293096"/>
            <a:ext cx="8424936" cy="1477328"/>
          </a:xfrm>
          <a:prstGeom prst="rect">
            <a:avLst/>
          </a:prstGeom>
          <a:solidFill>
            <a:schemeClr val="bg1"/>
          </a:solidFill>
        </p:spPr>
        <p:txBody>
          <a:bodyPr wrap="square">
            <a:spAutoFit/>
          </a:bodyPr>
          <a:lstStyle/>
          <a:p>
            <a:r>
              <a:rPr lang="en-GB" dirty="0" err="1"/>
              <a:t>CHOptimizedMethod</a:t>
            </a:r>
            <a:r>
              <a:rPr lang="en-GB" dirty="0"/>
              <a:t>(0, self, BOOL, </a:t>
            </a:r>
            <a:r>
              <a:rPr lang="en-GB" dirty="0" err="1"/>
              <a:t>RootViewController</a:t>
            </a:r>
            <a:r>
              <a:rPr lang="en-GB" dirty="0"/>
              <a:t>, </a:t>
            </a:r>
            <a:r>
              <a:rPr lang="en-GB" dirty="0" err="1"/>
              <a:t>isJailbrokenDevice</a:t>
            </a:r>
            <a:r>
              <a:rPr lang="en-GB" dirty="0"/>
              <a:t>)</a:t>
            </a:r>
          </a:p>
          <a:p>
            <a:r>
              <a:rPr lang="en-GB" dirty="0"/>
              <a:t>{</a:t>
            </a:r>
          </a:p>
          <a:p>
            <a:r>
              <a:rPr lang="en-GB" dirty="0"/>
              <a:t>    </a:t>
            </a:r>
            <a:r>
              <a:rPr lang="en-GB" dirty="0" err="1"/>
              <a:t>NSLog</a:t>
            </a:r>
            <a:r>
              <a:rPr lang="en-GB" dirty="0"/>
              <a:t>(@"####### </a:t>
            </a:r>
            <a:r>
              <a:rPr lang="en-GB" dirty="0" err="1"/>
              <a:t>isJailbrokenDevice</a:t>
            </a:r>
            <a:r>
              <a:rPr lang="en-GB" dirty="0"/>
              <a:t> hooked");</a:t>
            </a:r>
          </a:p>
          <a:p>
            <a:r>
              <a:rPr lang="en-GB" dirty="0"/>
              <a:t>    return false;</a:t>
            </a:r>
          </a:p>
          <a:p>
            <a:r>
              <a:rPr lang="en-GB" dirty="0"/>
              <a:t>}</a:t>
            </a:r>
          </a:p>
        </p:txBody>
      </p:sp>
      <p:pic>
        <p:nvPicPr>
          <p:cNvPr id="6" name="Picture 5"/>
          <p:cNvPicPr>
            <a:picLocks noChangeAspect="1"/>
          </p:cNvPicPr>
          <p:nvPr/>
        </p:nvPicPr>
        <p:blipFill>
          <a:blip r:embed="rId2"/>
          <a:stretch>
            <a:fillRect/>
          </a:stretch>
        </p:blipFill>
        <p:spPr>
          <a:xfrm>
            <a:off x="6606480" y="1556792"/>
            <a:ext cx="2286000" cy="2806700"/>
          </a:xfrm>
          <a:prstGeom prst="rect">
            <a:avLst/>
          </a:prstGeom>
        </p:spPr>
      </p:pic>
    </p:spTree>
    <p:extLst>
      <p:ext uri="{BB962C8B-B14F-4D97-AF65-F5344CB8AC3E}">
        <p14:creationId xmlns:p14="http://schemas.microsoft.com/office/powerpoint/2010/main" val="28188047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Blackbox</a:t>
            </a:r>
            <a:r>
              <a:rPr lang="en-US" dirty="0" smtClean="0"/>
              <a:t> Assessment</a:t>
            </a:r>
            <a:endParaRPr lang="en-US" dirty="0"/>
          </a:p>
        </p:txBody>
      </p:sp>
      <p:sp>
        <p:nvSpPr>
          <p:cNvPr id="3" name="Text Placeholder 2"/>
          <p:cNvSpPr>
            <a:spLocks noGrp="1"/>
          </p:cNvSpPr>
          <p:nvPr>
            <p:ph type="body" sz="quarter" idx="13"/>
          </p:nvPr>
        </p:nvSpPr>
        <p:spPr/>
        <p:txBody>
          <a:bodyPr/>
          <a:lstStyle/>
          <a:p>
            <a:r>
              <a:rPr lang="en-US" dirty="0" smtClean="0"/>
              <a:t>Hooking the runtime</a:t>
            </a:r>
            <a:endParaRPr lang="en-US" dirty="0"/>
          </a:p>
        </p:txBody>
      </p:sp>
      <p:sp>
        <p:nvSpPr>
          <p:cNvPr id="4" name="Text Placeholder 3"/>
          <p:cNvSpPr>
            <a:spLocks noGrp="1"/>
          </p:cNvSpPr>
          <p:nvPr>
            <p:ph type="body" sz="quarter" idx="14"/>
          </p:nvPr>
        </p:nvSpPr>
        <p:spPr/>
        <p:txBody>
          <a:bodyPr/>
          <a:lstStyle/>
          <a:p>
            <a:endParaRPr lang="en-US" dirty="0" smtClean="0"/>
          </a:p>
          <a:p>
            <a:endParaRPr lang="en-US" dirty="0"/>
          </a:p>
          <a:p>
            <a:endParaRPr lang="en-US" dirty="0" smtClean="0"/>
          </a:p>
          <a:p>
            <a:endParaRPr lang="en-US" dirty="0"/>
          </a:p>
          <a:p>
            <a:endParaRPr lang="en-US" dirty="0" smtClean="0"/>
          </a:p>
          <a:p>
            <a:pPr marL="0" indent="0" algn="ctr">
              <a:buNone/>
            </a:pPr>
            <a:r>
              <a:rPr lang="en-US" dirty="0" smtClean="0"/>
              <a:t>DEMO</a:t>
            </a:r>
            <a:endParaRPr lang="en-US" dirty="0"/>
          </a:p>
        </p:txBody>
      </p:sp>
    </p:spTree>
    <p:extLst>
      <p:ext uri="{BB962C8B-B14F-4D97-AF65-F5344CB8AC3E}">
        <p14:creationId xmlns:p14="http://schemas.microsoft.com/office/powerpoint/2010/main" val="34282507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Transport Security</a:t>
            </a:r>
            <a:endParaRPr lang="en-GB" dirty="0"/>
          </a:p>
        </p:txBody>
      </p:sp>
      <p:sp>
        <p:nvSpPr>
          <p:cNvPr id="3" name="Text Placeholder 2"/>
          <p:cNvSpPr>
            <a:spLocks noGrp="1"/>
          </p:cNvSpPr>
          <p:nvPr>
            <p:ph type="body" sz="quarter" idx="13"/>
          </p:nvPr>
        </p:nvSpPr>
        <p:spPr/>
        <p:txBody>
          <a:bodyPr/>
          <a:lstStyle/>
          <a:p>
            <a:r>
              <a:rPr lang="en-GB" dirty="0" smtClean="0"/>
              <a:t>Introduction</a:t>
            </a:r>
            <a:endParaRPr lang="en-GB" dirty="0"/>
          </a:p>
        </p:txBody>
      </p:sp>
      <p:sp>
        <p:nvSpPr>
          <p:cNvPr id="4" name="Text Placeholder 3"/>
          <p:cNvSpPr>
            <a:spLocks noGrp="1"/>
          </p:cNvSpPr>
          <p:nvPr>
            <p:ph type="body" sz="quarter" idx="14"/>
          </p:nvPr>
        </p:nvSpPr>
        <p:spPr/>
        <p:txBody>
          <a:bodyPr/>
          <a:lstStyle/>
          <a:p>
            <a:r>
              <a:rPr lang="en-GB" dirty="0" smtClean="0"/>
              <a:t>Mobile devices may often use untrusted networks</a:t>
            </a:r>
          </a:p>
          <a:p>
            <a:pPr lvl="1"/>
            <a:r>
              <a:rPr lang="en-GB" dirty="0" smtClean="0"/>
              <a:t>Imperative that data is sent securely</a:t>
            </a:r>
          </a:p>
          <a:p>
            <a:endParaRPr lang="en-GB" dirty="0" smtClean="0"/>
          </a:p>
          <a:p>
            <a:r>
              <a:rPr lang="en-GB" dirty="0" smtClean="0"/>
              <a:t>Apple provides a couple of ways to do HTTPS</a:t>
            </a:r>
          </a:p>
          <a:p>
            <a:pPr lvl="1"/>
            <a:r>
              <a:rPr lang="en-GB" dirty="0" smtClean="0"/>
              <a:t>NSURLConnection</a:t>
            </a:r>
          </a:p>
          <a:p>
            <a:pPr lvl="1"/>
            <a:r>
              <a:rPr lang="en-GB" dirty="0" err="1" smtClean="0"/>
              <a:t>CFNetwork</a:t>
            </a:r>
            <a:endParaRPr lang="en-GB" dirty="0" smtClean="0"/>
          </a:p>
          <a:p>
            <a:pPr lvl="1"/>
            <a:endParaRPr lang="en-GB" dirty="0" smtClean="0"/>
          </a:p>
          <a:p>
            <a:r>
              <a:rPr lang="en-GB" dirty="0" smtClean="0"/>
              <a:t>Developers sometimes pass on to third party code</a:t>
            </a:r>
            <a:endParaRPr lang="en-GB" dirty="0"/>
          </a:p>
          <a:p>
            <a:pPr lvl="1"/>
            <a:r>
              <a:rPr lang="en-GB" dirty="0" err="1" smtClean="0"/>
              <a:t>CyaSSL</a:t>
            </a:r>
            <a:endParaRPr lang="en-GB" dirty="0"/>
          </a:p>
          <a:p>
            <a:pPr lvl="1"/>
            <a:r>
              <a:rPr lang="en-GB" dirty="0" smtClean="0"/>
              <a:t>Matrix SSL</a:t>
            </a:r>
          </a:p>
          <a:p>
            <a:pPr lvl="1"/>
            <a:r>
              <a:rPr lang="en-GB" dirty="0" err="1" smtClean="0"/>
              <a:t>OpenSSL</a:t>
            </a:r>
            <a:endParaRPr lang="en-GB" dirty="0"/>
          </a:p>
          <a:p>
            <a:pPr lvl="1"/>
            <a:endParaRPr lang="en-GB" dirty="0"/>
          </a:p>
        </p:txBody>
      </p:sp>
    </p:spTree>
    <p:extLst>
      <p:ext uri="{BB962C8B-B14F-4D97-AF65-F5344CB8AC3E}">
        <p14:creationId xmlns:p14="http://schemas.microsoft.com/office/powerpoint/2010/main" val="20982656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Transport Security</a:t>
            </a:r>
            <a:endParaRPr lang="en-GB" dirty="0"/>
          </a:p>
        </p:txBody>
      </p:sp>
      <p:sp>
        <p:nvSpPr>
          <p:cNvPr id="3" name="Text Placeholder 2"/>
          <p:cNvSpPr>
            <a:spLocks noGrp="1"/>
          </p:cNvSpPr>
          <p:nvPr>
            <p:ph type="body" sz="quarter" idx="13"/>
          </p:nvPr>
        </p:nvSpPr>
        <p:spPr/>
        <p:txBody>
          <a:bodyPr/>
          <a:lstStyle/>
          <a:p>
            <a:r>
              <a:rPr lang="en-GB" dirty="0" smtClean="0"/>
              <a:t>SSL Ciphers</a:t>
            </a:r>
            <a:endParaRPr lang="en-GB" dirty="0"/>
          </a:p>
        </p:txBody>
      </p:sp>
      <p:sp>
        <p:nvSpPr>
          <p:cNvPr id="4" name="Text Placeholder 3"/>
          <p:cNvSpPr>
            <a:spLocks noGrp="1"/>
          </p:cNvSpPr>
          <p:nvPr>
            <p:ph type="body" sz="quarter" idx="14"/>
          </p:nvPr>
        </p:nvSpPr>
        <p:spPr/>
        <p:txBody>
          <a:bodyPr/>
          <a:lstStyle/>
          <a:p>
            <a:r>
              <a:rPr lang="en-GB" dirty="0" smtClean="0"/>
              <a:t>Different TLS handshake depending on SDK</a:t>
            </a:r>
          </a:p>
          <a:p>
            <a:endParaRPr lang="en-GB" dirty="0" smtClean="0"/>
          </a:p>
          <a:p>
            <a:r>
              <a:rPr lang="en-GB" dirty="0" smtClean="0"/>
              <a:t>Version 4.3 of SDK uses TLS 1.0 with 29 suites, some weak:</a:t>
            </a:r>
          </a:p>
          <a:p>
            <a:pPr lvl="1"/>
            <a:r>
              <a:rPr lang="en-GB" dirty="0"/>
              <a:t>TLS_RSA_WITH_DES_CBC_SHA</a:t>
            </a:r>
          </a:p>
          <a:p>
            <a:pPr lvl="1"/>
            <a:r>
              <a:rPr lang="en-GB" dirty="0"/>
              <a:t>TLS_RSA_EXPORT_WITH_RC4_MD5</a:t>
            </a:r>
          </a:p>
          <a:p>
            <a:pPr lvl="1"/>
            <a:r>
              <a:rPr lang="en-GB" dirty="0"/>
              <a:t>TLS_RSA_EXPORT_WITH_DES40_CBC_SHA</a:t>
            </a:r>
          </a:p>
          <a:p>
            <a:pPr lvl="1"/>
            <a:r>
              <a:rPr lang="en-GB" dirty="0"/>
              <a:t>TLS_DHE_RSA_WITH_DES_CBC_SHA</a:t>
            </a:r>
          </a:p>
          <a:p>
            <a:pPr lvl="1"/>
            <a:r>
              <a:rPr lang="en-GB" dirty="0" smtClean="0"/>
              <a:t>TLS_DHE_RSA_EXPORT_WITH_DES40_CBC_SHA</a:t>
            </a:r>
          </a:p>
          <a:p>
            <a:pPr lvl="0"/>
            <a:endParaRPr lang="en-GB" dirty="0"/>
          </a:p>
          <a:p>
            <a:pPr lvl="0"/>
            <a:r>
              <a:rPr lang="en-GB" dirty="0" smtClean="0"/>
              <a:t>Version 5.0 uses TLS 1.2 with 37 suites, none weak</a:t>
            </a:r>
          </a:p>
          <a:p>
            <a:pPr lvl="0"/>
            <a:endParaRPr lang="en-GB" dirty="0"/>
          </a:p>
          <a:p>
            <a:pPr lvl="0"/>
            <a:r>
              <a:rPr lang="en-GB" dirty="0" smtClean="0"/>
              <a:t>API provides no way to configure cipher suites AFAIK</a:t>
            </a:r>
          </a:p>
        </p:txBody>
      </p:sp>
      <p:pic>
        <p:nvPicPr>
          <p:cNvPr id="5" name="Picture 4" descr="ios4.3ciphers.tiff"/>
          <p:cNvPicPr/>
          <p:nvPr/>
        </p:nvPicPr>
        <p:blipFill rotWithShape="1">
          <a:blip r:embed="rId3"/>
          <a:srcRect t="15789" r="48242" b="12782"/>
          <a:stretch/>
        </p:blipFill>
        <p:spPr bwMode="auto">
          <a:xfrm>
            <a:off x="6084168" y="2909664"/>
            <a:ext cx="2964180" cy="2895600"/>
          </a:xfrm>
          <a:prstGeom prst="rect">
            <a:avLst/>
          </a:prstGeom>
          <a:ln>
            <a:noFill/>
          </a:ln>
          <a:effectLst>
            <a:softEdge rad="1270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189195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Transport Security</a:t>
            </a:r>
            <a:endParaRPr lang="en-GB" dirty="0"/>
          </a:p>
        </p:txBody>
      </p:sp>
      <p:sp>
        <p:nvSpPr>
          <p:cNvPr id="3" name="Text Placeholder 2"/>
          <p:cNvSpPr>
            <a:spLocks noGrp="1"/>
          </p:cNvSpPr>
          <p:nvPr>
            <p:ph type="body" sz="quarter" idx="13"/>
          </p:nvPr>
        </p:nvSpPr>
        <p:spPr/>
        <p:txBody>
          <a:bodyPr/>
          <a:lstStyle/>
          <a:p>
            <a:r>
              <a:rPr lang="en-GB" dirty="0" smtClean="0"/>
              <a:t>NSURLConnection</a:t>
            </a:r>
            <a:endParaRPr lang="en-GB" dirty="0"/>
          </a:p>
        </p:txBody>
      </p:sp>
      <p:sp>
        <p:nvSpPr>
          <p:cNvPr id="4" name="Text Placeholder 3"/>
          <p:cNvSpPr>
            <a:spLocks noGrp="1"/>
          </p:cNvSpPr>
          <p:nvPr>
            <p:ph type="body" sz="quarter" idx="14"/>
          </p:nvPr>
        </p:nvSpPr>
        <p:spPr/>
        <p:txBody>
          <a:bodyPr/>
          <a:lstStyle/>
          <a:p>
            <a:r>
              <a:rPr lang="en-GB" dirty="0" smtClean="0"/>
              <a:t>Developers often allow self-signed certs</a:t>
            </a:r>
          </a:p>
          <a:p>
            <a:endParaRPr lang="en-GB" dirty="0" smtClean="0"/>
          </a:p>
          <a:p>
            <a:r>
              <a:rPr lang="en-GB" dirty="0" smtClean="0"/>
              <a:t>NSURLRequest:</a:t>
            </a:r>
          </a:p>
          <a:p>
            <a:pPr lvl="1"/>
            <a:r>
              <a:rPr lang="en-GB" dirty="0" smtClean="0"/>
              <a:t>Default behaviour is to reject cert and throw </a:t>
            </a:r>
            <a:r>
              <a:rPr lang="en-GB" i="1" dirty="0" err="1"/>
              <a:t>NSURLErrorDomain</a:t>
            </a:r>
            <a:r>
              <a:rPr lang="en-GB" i="1" dirty="0"/>
              <a:t> </a:t>
            </a:r>
            <a:endParaRPr lang="en-GB" i="1" dirty="0" smtClean="0"/>
          </a:p>
          <a:p>
            <a:pPr lvl="1"/>
            <a:r>
              <a:rPr lang="en-GB" dirty="0" smtClean="0"/>
              <a:t>Developers override with </a:t>
            </a:r>
            <a:r>
              <a:rPr lang="en-GB" i="1" dirty="0" err="1" smtClean="0"/>
              <a:t>allowsAnyHTTPSCertificateForHost</a:t>
            </a:r>
            <a:endParaRPr lang="en-GB" dirty="0"/>
          </a:p>
          <a:p>
            <a:pPr lvl="2"/>
            <a:r>
              <a:rPr lang="en-GB" dirty="0" smtClean="0"/>
              <a:t>Private delegate method</a:t>
            </a:r>
          </a:p>
          <a:p>
            <a:pPr lvl="1"/>
            <a:endParaRPr lang="en-GB" dirty="0" smtClean="0"/>
          </a:p>
          <a:p>
            <a:r>
              <a:rPr lang="en-GB" dirty="0" smtClean="0"/>
              <a:t>NSURLConnection:</a:t>
            </a:r>
          </a:p>
          <a:p>
            <a:pPr lvl="1"/>
            <a:r>
              <a:rPr lang="en-GB" dirty="0" smtClean="0"/>
              <a:t>Alternate approach using </a:t>
            </a:r>
            <a:r>
              <a:rPr lang="en-GB" i="1" dirty="0" err="1" smtClean="0"/>
              <a:t>didReceiveAuthenticationChallenge</a:t>
            </a:r>
            <a:r>
              <a:rPr lang="en-GB" dirty="0"/>
              <a:t> </a:t>
            </a:r>
            <a:r>
              <a:rPr lang="en-GB" dirty="0" smtClean="0"/>
              <a:t>delegate</a:t>
            </a:r>
            <a:endParaRPr lang="en-GB" i="1" dirty="0" smtClean="0"/>
          </a:p>
          <a:p>
            <a:pPr lvl="2"/>
            <a:r>
              <a:rPr lang="en-GB" dirty="0" smtClean="0"/>
              <a:t>Ignore cert using </a:t>
            </a:r>
            <a:r>
              <a:rPr lang="en-GB" i="1" dirty="0" err="1" smtClean="0"/>
              <a:t>continueWithoutCredentialForAuthenticationChallenge</a:t>
            </a:r>
            <a:r>
              <a:rPr lang="en-GB" dirty="0" smtClean="0"/>
              <a:t> selector</a:t>
            </a:r>
            <a:endParaRPr lang="en-GB" dirty="0"/>
          </a:p>
        </p:txBody>
      </p:sp>
    </p:spTree>
    <p:extLst>
      <p:ext uri="{BB962C8B-B14F-4D97-AF65-F5344CB8AC3E}">
        <p14:creationId xmlns:p14="http://schemas.microsoft.com/office/powerpoint/2010/main" val="1325992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3"/>
          <p:cNvSpPr>
            <a:spLocks noGrp="1"/>
          </p:cNvSpPr>
          <p:nvPr>
            <p:ph type="body" sz="quarter" idx="14"/>
          </p:nvPr>
        </p:nvSpPr>
        <p:spPr>
          <a:xfrm>
            <a:off x="232943" y="1568206"/>
            <a:ext cx="8715436" cy="4786346"/>
          </a:xfrm>
        </p:spPr>
        <p:txBody>
          <a:bodyPr/>
          <a:lstStyle/>
          <a:p>
            <a:pPr fontAlgn="t">
              <a:buSzPct val="80000"/>
              <a:buFontTx/>
              <a:buChar char="-"/>
            </a:pPr>
            <a:endParaRPr lang="en-GB" sz="1800" dirty="0" smtClean="0"/>
          </a:p>
          <a:p>
            <a:pPr fontAlgn="t">
              <a:buSzPct val="80000"/>
            </a:pPr>
            <a:r>
              <a:rPr lang="en-GB" dirty="0" smtClean="0"/>
              <a:t>I’m a co-founder &amp; director of </a:t>
            </a:r>
            <a:r>
              <a:rPr lang="en-GB" dirty="0" err="1" smtClean="0"/>
              <a:t>MDSec</a:t>
            </a:r>
            <a:endParaRPr lang="en-GB" dirty="0" smtClean="0"/>
          </a:p>
          <a:p>
            <a:pPr fontAlgn="t">
              <a:buSzPct val="80000"/>
            </a:pPr>
            <a:r>
              <a:rPr lang="en-GB" dirty="0" smtClean="0"/>
              <a:t>Apple </a:t>
            </a:r>
            <a:r>
              <a:rPr lang="en-GB" dirty="0" err="1" smtClean="0"/>
              <a:t>fanboy</a:t>
            </a:r>
            <a:r>
              <a:rPr lang="en-GB" dirty="0" smtClean="0"/>
              <a:t>?</a:t>
            </a:r>
          </a:p>
          <a:p>
            <a:pPr lvl="1" fontAlgn="t">
              <a:buSzPct val="80000"/>
              <a:buFontTx/>
              <a:buChar char="-"/>
            </a:pPr>
            <a:r>
              <a:rPr lang="en-GB" dirty="0" smtClean="0"/>
              <a:t>CVE-2011-0204: Apple </a:t>
            </a:r>
            <a:r>
              <a:rPr lang="en-GB" dirty="0" err="1" smtClean="0"/>
              <a:t>ImageIO</a:t>
            </a:r>
            <a:r>
              <a:rPr lang="en-GB" dirty="0" smtClean="0"/>
              <a:t> TIFF Heap Overflow</a:t>
            </a:r>
            <a:br>
              <a:rPr lang="en-GB" dirty="0" smtClean="0"/>
            </a:br>
            <a:r>
              <a:rPr lang="en-GB" dirty="0" smtClean="0"/>
              <a:t>CVE-2011-0194: Apple </a:t>
            </a:r>
            <a:r>
              <a:rPr lang="en-GB" dirty="0" err="1" smtClean="0"/>
              <a:t>ImageIO</a:t>
            </a:r>
            <a:r>
              <a:rPr lang="en-GB" dirty="0" smtClean="0"/>
              <a:t> TIFF Image Integer Overflow</a:t>
            </a:r>
            <a:br>
              <a:rPr lang="en-GB" dirty="0" smtClean="0"/>
            </a:br>
            <a:r>
              <a:rPr lang="en-GB" dirty="0" smtClean="0"/>
              <a:t>CVE-2010-1845: Apple </a:t>
            </a:r>
            <a:r>
              <a:rPr lang="en-GB" dirty="0" err="1" smtClean="0"/>
              <a:t>ImageIO</a:t>
            </a:r>
            <a:r>
              <a:rPr lang="en-GB" dirty="0" smtClean="0"/>
              <a:t> PSD Memory Corruption</a:t>
            </a:r>
          </a:p>
          <a:p>
            <a:pPr fontAlgn="t">
              <a:buSzPct val="80000"/>
            </a:pPr>
            <a:r>
              <a:rPr lang="en-GB" dirty="0" smtClean="0"/>
              <a:t>Perspective is that of a </a:t>
            </a:r>
            <a:r>
              <a:rPr lang="en-GB" b="1" dirty="0" smtClean="0"/>
              <a:t>Pen tester</a:t>
            </a:r>
            <a:r>
              <a:rPr lang="en-GB" dirty="0" smtClean="0"/>
              <a:t>, not a developer</a:t>
            </a:r>
          </a:p>
          <a:p>
            <a:pPr fontAlgn="t">
              <a:buSzPct val="80000"/>
            </a:pPr>
            <a:endParaRPr lang="en-GB" dirty="0" smtClean="0"/>
          </a:p>
          <a:p>
            <a:pPr fontAlgn="t">
              <a:buSzPct val="80000"/>
            </a:pPr>
            <a:r>
              <a:rPr lang="en-GB" dirty="0" err="1" smtClean="0"/>
              <a:t>MDSec</a:t>
            </a:r>
            <a:r>
              <a:rPr lang="en-GB" dirty="0" smtClean="0"/>
              <a:t>:</a:t>
            </a:r>
          </a:p>
          <a:p>
            <a:pPr lvl="1" fontAlgn="t">
              <a:buSzPct val="80000"/>
              <a:buFontTx/>
              <a:buChar char="-"/>
            </a:pPr>
            <a:r>
              <a:rPr lang="en-GB" dirty="0" smtClean="0"/>
              <a:t>Web App Hacker’s Handbook 1st &amp; 2nd Edition</a:t>
            </a:r>
          </a:p>
          <a:p>
            <a:pPr lvl="1" fontAlgn="t">
              <a:buSzPct val="80000"/>
              <a:buFontTx/>
              <a:buChar char="-"/>
            </a:pPr>
            <a:r>
              <a:rPr lang="en-GB" dirty="0" smtClean="0"/>
              <a:t>Worldwide training</a:t>
            </a:r>
          </a:p>
          <a:p>
            <a:pPr lvl="1" fontAlgn="t">
              <a:buSzPct val="80000"/>
              <a:buFontTx/>
              <a:buChar char="-"/>
            </a:pPr>
            <a:r>
              <a:rPr lang="en-GB" dirty="0" smtClean="0"/>
              <a:t>Online training</a:t>
            </a:r>
          </a:p>
          <a:p>
            <a:pPr lvl="1" fontAlgn="t">
              <a:buSzPct val="80000"/>
              <a:buFontTx/>
              <a:buChar char="-"/>
            </a:pPr>
            <a:r>
              <a:rPr lang="en-GB" dirty="0" smtClean="0"/>
              <a:t>Burp Suite</a:t>
            </a:r>
          </a:p>
          <a:p>
            <a:pPr lvl="1" fontAlgn="t">
              <a:buSzPct val="80000"/>
              <a:buFontTx/>
              <a:buChar char="-"/>
            </a:pPr>
            <a:endParaRPr lang="en-GB" sz="1600" dirty="0" smtClean="0"/>
          </a:p>
          <a:p>
            <a:pPr fontAlgn="t">
              <a:buSzPct val="80000"/>
              <a:buFontTx/>
              <a:buChar char="-"/>
            </a:pPr>
            <a:endParaRPr lang="en-GB" sz="1800" dirty="0" smtClean="0"/>
          </a:p>
          <a:p>
            <a:pPr fontAlgn="t">
              <a:buSzPct val="80000"/>
              <a:buFontTx/>
              <a:buChar char="-"/>
            </a:pPr>
            <a:endParaRPr lang="en-GB" sz="1800" dirty="0"/>
          </a:p>
        </p:txBody>
      </p:sp>
      <p:sp>
        <p:nvSpPr>
          <p:cNvPr id="2" name="Title 1"/>
          <p:cNvSpPr>
            <a:spLocks noGrp="1"/>
          </p:cNvSpPr>
          <p:nvPr>
            <p:ph type="title"/>
          </p:nvPr>
        </p:nvSpPr>
        <p:spPr/>
        <p:txBody>
          <a:bodyPr/>
          <a:lstStyle/>
          <a:p>
            <a:r>
              <a:rPr lang="en-GB" smtClean="0"/>
              <a:t>Introduction</a:t>
            </a:r>
            <a:endParaRPr lang="en-GB" dirty="0"/>
          </a:p>
        </p:txBody>
      </p:sp>
      <p:sp>
        <p:nvSpPr>
          <p:cNvPr id="3" name="Text Placeholder 2"/>
          <p:cNvSpPr>
            <a:spLocks noGrp="1"/>
          </p:cNvSpPr>
          <p:nvPr>
            <p:ph type="body" sz="quarter" idx="13"/>
          </p:nvPr>
        </p:nvSpPr>
        <p:spPr/>
        <p:txBody>
          <a:bodyPr/>
          <a:lstStyle/>
          <a:p>
            <a:r>
              <a:rPr lang="en-GB" smtClean="0"/>
              <a:t>Company and Speaker Overview</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966" y="1624111"/>
            <a:ext cx="809625" cy="29527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4702" y="2032235"/>
            <a:ext cx="1368152" cy="54841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8394" y="4365104"/>
            <a:ext cx="1888881" cy="576526"/>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4362" y="3284984"/>
            <a:ext cx="804017" cy="994301"/>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9606" y="5085184"/>
            <a:ext cx="767669" cy="1007881"/>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descr="C:\Users\manicsprout\Pictures\wahh-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7306" y="5085184"/>
            <a:ext cx="801626" cy="100482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Down Arrow 4"/>
          <p:cNvSpPr/>
          <p:nvPr/>
        </p:nvSpPr>
        <p:spPr>
          <a:xfrm>
            <a:off x="6758532" y="1807576"/>
            <a:ext cx="484632" cy="4501743"/>
          </a:xfrm>
          <a:prstGeom prst="downArrow">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1106" y="2708920"/>
            <a:ext cx="1886717" cy="48569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9490" y="3386090"/>
            <a:ext cx="792088" cy="79208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39605" y="6090008"/>
            <a:ext cx="767670" cy="33596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34721" y="1662903"/>
            <a:ext cx="652743" cy="369332"/>
          </a:xfrm>
          <a:prstGeom prst="rect">
            <a:avLst/>
          </a:prstGeom>
          <a:noFill/>
        </p:spPr>
        <p:txBody>
          <a:bodyPr wrap="none" rtlCol="0">
            <a:spAutoFit/>
          </a:bodyPr>
          <a:lstStyle/>
          <a:p>
            <a:r>
              <a:rPr lang="en-GB" dirty="0" smtClean="0"/>
              <a:t>1999</a:t>
            </a:r>
            <a:endParaRPr lang="en-GB" dirty="0"/>
          </a:p>
        </p:txBody>
      </p:sp>
      <p:sp>
        <p:nvSpPr>
          <p:cNvPr id="8" name="TextBox 7"/>
          <p:cNvSpPr txBox="1"/>
          <p:nvPr/>
        </p:nvSpPr>
        <p:spPr>
          <a:xfrm>
            <a:off x="6134721" y="2236212"/>
            <a:ext cx="652743" cy="369332"/>
          </a:xfrm>
          <a:prstGeom prst="rect">
            <a:avLst/>
          </a:prstGeom>
          <a:noFill/>
        </p:spPr>
        <p:txBody>
          <a:bodyPr wrap="none" rtlCol="0">
            <a:spAutoFit/>
          </a:bodyPr>
          <a:lstStyle/>
          <a:p>
            <a:r>
              <a:rPr lang="en-GB" dirty="0" smtClean="0"/>
              <a:t>2004</a:t>
            </a:r>
            <a:endParaRPr lang="en-GB" dirty="0"/>
          </a:p>
        </p:txBody>
      </p:sp>
      <p:sp>
        <p:nvSpPr>
          <p:cNvPr id="9" name="TextBox 8"/>
          <p:cNvSpPr txBox="1"/>
          <p:nvPr/>
        </p:nvSpPr>
        <p:spPr>
          <a:xfrm>
            <a:off x="6134719" y="3491716"/>
            <a:ext cx="652743" cy="369332"/>
          </a:xfrm>
          <a:prstGeom prst="rect">
            <a:avLst/>
          </a:prstGeom>
          <a:noFill/>
        </p:spPr>
        <p:txBody>
          <a:bodyPr wrap="none" rtlCol="0">
            <a:spAutoFit/>
          </a:bodyPr>
          <a:lstStyle/>
          <a:p>
            <a:r>
              <a:rPr lang="en-GB" dirty="0" smtClean="0"/>
              <a:t>2007</a:t>
            </a:r>
            <a:endParaRPr lang="en-GB" dirty="0"/>
          </a:p>
        </p:txBody>
      </p:sp>
      <p:sp>
        <p:nvSpPr>
          <p:cNvPr id="11" name="TextBox 10"/>
          <p:cNvSpPr txBox="1"/>
          <p:nvPr/>
        </p:nvSpPr>
        <p:spPr>
          <a:xfrm>
            <a:off x="6156176" y="5157192"/>
            <a:ext cx="652743" cy="369332"/>
          </a:xfrm>
          <a:prstGeom prst="rect">
            <a:avLst/>
          </a:prstGeom>
          <a:noFill/>
        </p:spPr>
        <p:txBody>
          <a:bodyPr wrap="none" rtlCol="0">
            <a:spAutoFit/>
          </a:bodyPr>
          <a:lstStyle/>
          <a:p>
            <a:r>
              <a:rPr lang="en-GB" dirty="0" smtClean="0"/>
              <a:t>2011</a:t>
            </a:r>
            <a:endParaRPr lang="en-GB" dirty="0"/>
          </a:p>
        </p:txBody>
      </p:sp>
      <p:sp>
        <p:nvSpPr>
          <p:cNvPr id="21" name="TextBox 20"/>
          <p:cNvSpPr txBox="1"/>
          <p:nvPr/>
        </p:nvSpPr>
        <p:spPr>
          <a:xfrm>
            <a:off x="6105789" y="5888656"/>
            <a:ext cx="652743" cy="369332"/>
          </a:xfrm>
          <a:prstGeom prst="rect">
            <a:avLst/>
          </a:prstGeom>
          <a:noFill/>
        </p:spPr>
        <p:txBody>
          <a:bodyPr wrap="none" rtlCol="0">
            <a:spAutoFit/>
          </a:bodyPr>
          <a:lstStyle/>
          <a:p>
            <a:r>
              <a:rPr lang="en-GB" dirty="0" smtClean="0"/>
              <a:t>2013</a:t>
            </a:r>
            <a:endParaRPr lang="en-GB" dirty="0"/>
          </a:p>
        </p:txBody>
      </p:sp>
    </p:spTree>
    <p:extLst>
      <p:ext uri="{BB962C8B-B14F-4D97-AF65-F5344CB8AC3E}">
        <p14:creationId xmlns:p14="http://schemas.microsoft.com/office/powerpoint/2010/main" val="31712500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Transport Security</a:t>
            </a:r>
            <a:endParaRPr lang="en-GB" dirty="0"/>
          </a:p>
        </p:txBody>
      </p:sp>
      <p:sp>
        <p:nvSpPr>
          <p:cNvPr id="3" name="Text Placeholder 2"/>
          <p:cNvSpPr>
            <a:spLocks noGrp="1"/>
          </p:cNvSpPr>
          <p:nvPr>
            <p:ph type="body" sz="quarter" idx="13"/>
          </p:nvPr>
        </p:nvSpPr>
        <p:spPr/>
        <p:txBody>
          <a:bodyPr/>
          <a:lstStyle/>
          <a:p>
            <a:r>
              <a:rPr lang="en-GB" dirty="0" err="1" smtClean="0"/>
              <a:t>CFNetwork</a:t>
            </a:r>
            <a:endParaRPr lang="en-GB" dirty="0"/>
          </a:p>
        </p:txBody>
      </p:sp>
      <p:sp>
        <p:nvSpPr>
          <p:cNvPr id="4" name="Text Placeholder 3"/>
          <p:cNvSpPr>
            <a:spLocks noGrp="1"/>
          </p:cNvSpPr>
          <p:nvPr>
            <p:ph type="body" sz="quarter" idx="14"/>
          </p:nvPr>
        </p:nvSpPr>
        <p:spPr/>
        <p:txBody>
          <a:bodyPr/>
          <a:lstStyle/>
          <a:p>
            <a:r>
              <a:rPr lang="en-GB" dirty="0" smtClean="0"/>
              <a:t>Alternate API implementation</a:t>
            </a:r>
          </a:p>
          <a:p>
            <a:pPr lvl="1"/>
            <a:r>
              <a:rPr lang="en-GB" dirty="0" smtClean="0"/>
              <a:t>More granular than NSURLConnection</a:t>
            </a:r>
          </a:p>
          <a:p>
            <a:pPr lvl="1"/>
            <a:endParaRPr lang="en-GB" dirty="0" smtClean="0"/>
          </a:p>
          <a:p>
            <a:r>
              <a:rPr lang="en-GB" dirty="0" smtClean="0"/>
              <a:t>Developers have more control over certs</a:t>
            </a:r>
            <a:endParaRPr lang="en-GB" dirty="0"/>
          </a:p>
          <a:p>
            <a:pPr lvl="1"/>
            <a:r>
              <a:rPr lang="en-GB" dirty="0" smtClean="0"/>
              <a:t>Allow expired certs:</a:t>
            </a:r>
          </a:p>
          <a:p>
            <a:pPr lvl="2"/>
            <a:r>
              <a:rPr lang="en-GB" i="1" dirty="0" err="1" smtClean="0"/>
              <a:t>kCFStreamSSLAllowsExpiredCertificates</a:t>
            </a:r>
            <a:endParaRPr lang="en-GB" i="1" dirty="0" smtClean="0"/>
          </a:p>
          <a:p>
            <a:pPr lvl="1"/>
            <a:r>
              <a:rPr lang="en-GB" dirty="0" smtClean="0"/>
              <a:t>Allow expired roots:</a:t>
            </a:r>
          </a:p>
          <a:p>
            <a:pPr lvl="2"/>
            <a:r>
              <a:rPr lang="en-GB" i="1" dirty="0" err="1" smtClean="0"/>
              <a:t>kCFStreamSSLAllowsExpiredRoots</a:t>
            </a:r>
            <a:endParaRPr lang="en-GB" i="1" dirty="0" smtClean="0"/>
          </a:p>
          <a:p>
            <a:pPr lvl="1"/>
            <a:r>
              <a:rPr lang="en-GB" dirty="0" smtClean="0"/>
              <a:t>Allow any root:</a:t>
            </a:r>
          </a:p>
          <a:p>
            <a:pPr lvl="2"/>
            <a:r>
              <a:rPr lang="en-GB" i="1" dirty="0" err="1" smtClean="0"/>
              <a:t>kCFStreamSSLAllowsAnyRoot</a:t>
            </a:r>
            <a:endParaRPr lang="en-GB" dirty="0" smtClean="0"/>
          </a:p>
          <a:p>
            <a:pPr lvl="1"/>
            <a:r>
              <a:rPr lang="en-GB" dirty="0" smtClean="0"/>
              <a:t>No validation at all????</a:t>
            </a:r>
          </a:p>
          <a:p>
            <a:pPr lvl="2"/>
            <a:r>
              <a:rPr lang="en-GB" dirty="0" smtClean="0"/>
              <a:t>: </a:t>
            </a:r>
            <a:r>
              <a:rPr lang="en-GB" i="1" dirty="0" err="1" smtClean="0"/>
              <a:t>kCFStreamSSLValidatesCertificateChain</a:t>
            </a:r>
            <a:endParaRPr lang="en-GB" i="1" dirty="0" smtClean="0"/>
          </a:p>
          <a:p>
            <a:pPr lvl="1"/>
            <a:endParaRPr lang="en-GB" i="1" dirty="0" smtClean="0"/>
          </a:p>
          <a:p>
            <a:pPr lvl="1"/>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432" y="1916832"/>
            <a:ext cx="4121567" cy="3384376"/>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7992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2.bp.blogspot.com/-Z-TCht_dUs4/Tw6TIR0xCsI/AAAAAAAAAJs/X_Ryq2ySvHw/s320/Th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852936"/>
            <a:ext cx="2600325" cy="27813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Data Storage</a:t>
            </a:r>
            <a:endParaRPr lang="en-GB" dirty="0"/>
          </a:p>
        </p:txBody>
      </p:sp>
      <p:sp>
        <p:nvSpPr>
          <p:cNvPr id="3" name="Text Placeholder 2"/>
          <p:cNvSpPr>
            <a:spLocks noGrp="1"/>
          </p:cNvSpPr>
          <p:nvPr>
            <p:ph type="body" sz="quarter" idx="13"/>
          </p:nvPr>
        </p:nvSpPr>
        <p:spPr/>
        <p:txBody>
          <a:bodyPr/>
          <a:lstStyle/>
          <a:p>
            <a:r>
              <a:rPr lang="en-GB" dirty="0" smtClean="0"/>
              <a:t>Introduction</a:t>
            </a:r>
            <a:endParaRPr lang="en-GB" dirty="0"/>
          </a:p>
        </p:txBody>
      </p:sp>
      <p:sp>
        <p:nvSpPr>
          <p:cNvPr id="4" name="Text Placeholder 3"/>
          <p:cNvSpPr>
            <a:spLocks noGrp="1"/>
          </p:cNvSpPr>
          <p:nvPr>
            <p:ph type="body" sz="quarter" idx="14"/>
          </p:nvPr>
        </p:nvSpPr>
        <p:spPr/>
        <p:txBody>
          <a:bodyPr/>
          <a:lstStyle/>
          <a:p>
            <a:r>
              <a:rPr lang="en-GB" dirty="0" smtClean="0"/>
              <a:t>Mobile apps can often hold sensitive data</a:t>
            </a:r>
          </a:p>
          <a:p>
            <a:pPr lvl="1"/>
            <a:r>
              <a:rPr lang="en-GB" dirty="0" smtClean="0"/>
              <a:t>High risk of device being lost or stolen</a:t>
            </a:r>
          </a:p>
          <a:p>
            <a:pPr lvl="1"/>
            <a:r>
              <a:rPr lang="en-GB" dirty="0" smtClean="0"/>
              <a:t>Imperative data is protected in these scenarios</a:t>
            </a:r>
          </a:p>
          <a:p>
            <a:pPr lvl="1"/>
            <a:endParaRPr lang="en-GB" dirty="0"/>
          </a:p>
          <a:p>
            <a:r>
              <a:rPr lang="en-GB" dirty="0" smtClean="0"/>
              <a:t>Client-side data takes a number of forms</a:t>
            </a:r>
            <a:endParaRPr lang="en-GB" dirty="0"/>
          </a:p>
          <a:p>
            <a:pPr lvl="1"/>
            <a:r>
              <a:rPr lang="en-GB" dirty="0" smtClean="0"/>
              <a:t>Custom created documents</a:t>
            </a:r>
            <a:endParaRPr lang="en-GB" dirty="0"/>
          </a:p>
          <a:p>
            <a:pPr lvl="1"/>
            <a:r>
              <a:rPr lang="en-GB" dirty="0" smtClean="0"/>
              <a:t>Logs</a:t>
            </a:r>
          </a:p>
          <a:p>
            <a:pPr lvl="1"/>
            <a:r>
              <a:rPr lang="en-GB" dirty="0" smtClean="0"/>
              <a:t>Cookie stores</a:t>
            </a:r>
          </a:p>
          <a:p>
            <a:pPr lvl="1"/>
            <a:r>
              <a:rPr lang="en-GB" dirty="0" err="1" smtClean="0"/>
              <a:t>Plists</a:t>
            </a:r>
            <a:endParaRPr lang="en-GB" dirty="0" smtClean="0"/>
          </a:p>
          <a:p>
            <a:pPr lvl="1"/>
            <a:r>
              <a:rPr lang="en-GB" dirty="0" smtClean="0"/>
              <a:t>Data caches</a:t>
            </a:r>
          </a:p>
          <a:p>
            <a:pPr lvl="1"/>
            <a:r>
              <a:rPr lang="en-GB" dirty="0" smtClean="0"/>
              <a:t>Databases</a:t>
            </a:r>
            <a:endParaRPr lang="en-GB" dirty="0"/>
          </a:p>
          <a:p>
            <a:pPr lvl="1"/>
            <a:endParaRPr lang="en-GB" dirty="0" smtClean="0"/>
          </a:p>
          <a:p>
            <a:r>
              <a:rPr lang="en-GB" dirty="0" smtClean="0"/>
              <a:t>Stored in /</a:t>
            </a:r>
            <a:r>
              <a:rPr lang="en-GB" dirty="0" err="1" smtClean="0"/>
              <a:t>var</a:t>
            </a:r>
            <a:r>
              <a:rPr lang="en-GB" dirty="0" smtClean="0"/>
              <a:t>/mobile/Applications/&lt;GUID&gt;</a:t>
            </a:r>
            <a:endParaRPr lang="en-GB" dirty="0"/>
          </a:p>
        </p:txBody>
      </p:sp>
    </p:spTree>
    <p:extLst>
      <p:ext uri="{BB962C8B-B14F-4D97-AF65-F5344CB8AC3E}">
        <p14:creationId xmlns:p14="http://schemas.microsoft.com/office/powerpoint/2010/main" val="16292717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Storage</a:t>
            </a:r>
            <a:endParaRPr lang="en-GB" dirty="0"/>
          </a:p>
        </p:txBody>
      </p:sp>
      <p:sp>
        <p:nvSpPr>
          <p:cNvPr id="3" name="Text Placeholder 2"/>
          <p:cNvSpPr>
            <a:spLocks noGrp="1"/>
          </p:cNvSpPr>
          <p:nvPr>
            <p:ph type="body" sz="quarter" idx="13"/>
          </p:nvPr>
        </p:nvSpPr>
        <p:spPr/>
        <p:txBody>
          <a:bodyPr/>
          <a:lstStyle/>
          <a:p>
            <a:r>
              <a:rPr lang="en-GB" dirty="0" smtClean="0"/>
              <a:t>Data Protection API</a:t>
            </a:r>
            <a:endParaRPr lang="en-GB" dirty="0"/>
          </a:p>
        </p:txBody>
      </p:sp>
      <p:sp>
        <p:nvSpPr>
          <p:cNvPr id="4" name="Text Placeholder 3"/>
          <p:cNvSpPr>
            <a:spLocks noGrp="1"/>
          </p:cNvSpPr>
          <p:nvPr>
            <p:ph type="body" sz="quarter" idx="14"/>
          </p:nvPr>
        </p:nvSpPr>
        <p:spPr/>
        <p:txBody>
          <a:bodyPr/>
          <a:lstStyle/>
          <a:p>
            <a:r>
              <a:rPr lang="en-GB" dirty="0" smtClean="0"/>
              <a:t>Apple API for using the hardware crypto</a:t>
            </a:r>
          </a:p>
          <a:p>
            <a:r>
              <a:rPr lang="en-GB" dirty="0" smtClean="0"/>
              <a:t>Encrypted using a key derived from passcode</a:t>
            </a:r>
          </a:p>
          <a:p>
            <a:r>
              <a:rPr lang="en-GB" dirty="0" smtClean="0"/>
              <a:t>Developers must “mark” files to protect</a:t>
            </a:r>
          </a:p>
          <a:p>
            <a:endParaRPr lang="en-GB" dirty="0" smtClean="0"/>
          </a:p>
          <a:p>
            <a:r>
              <a:rPr lang="en-GB" dirty="0" smtClean="0"/>
              <a:t>4 levels of protection</a:t>
            </a:r>
          </a:p>
          <a:p>
            <a:pPr lvl="1"/>
            <a:r>
              <a:rPr lang="en-GB" dirty="0" smtClean="0"/>
              <a:t>No protection:</a:t>
            </a:r>
          </a:p>
          <a:p>
            <a:pPr lvl="2"/>
            <a:r>
              <a:rPr lang="en-GB" i="1" dirty="0" err="1"/>
              <a:t>NSDataWritingFileProtectionNone</a:t>
            </a:r>
            <a:r>
              <a:rPr lang="en-GB" dirty="0"/>
              <a:t>  </a:t>
            </a:r>
            <a:r>
              <a:rPr lang="en-GB" dirty="0" smtClean="0"/>
              <a:t> / </a:t>
            </a:r>
            <a:r>
              <a:rPr lang="en-GB" i="1" dirty="0" err="1"/>
              <a:t>NSFileProtectionNone</a:t>
            </a:r>
            <a:r>
              <a:rPr lang="en-GB" dirty="0"/>
              <a:t>  </a:t>
            </a:r>
            <a:endParaRPr lang="en-GB" dirty="0" smtClean="0"/>
          </a:p>
          <a:p>
            <a:pPr lvl="1"/>
            <a:r>
              <a:rPr lang="en-GB" dirty="0" smtClean="0"/>
              <a:t>Complete protection:</a:t>
            </a:r>
          </a:p>
          <a:p>
            <a:pPr lvl="2"/>
            <a:r>
              <a:rPr lang="en-GB" dirty="0" err="1" smtClean="0"/>
              <a:t>NSDataWritingFileProtectionComplete</a:t>
            </a:r>
            <a:r>
              <a:rPr lang="en-GB" dirty="0"/>
              <a:t> </a:t>
            </a:r>
            <a:r>
              <a:rPr lang="en-GB" dirty="0" smtClean="0"/>
              <a:t>/ </a:t>
            </a:r>
            <a:r>
              <a:rPr lang="en-GB" i="1" dirty="0" err="1"/>
              <a:t>NSFileProtectionComplete</a:t>
            </a:r>
            <a:r>
              <a:rPr lang="en-GB" dirty="0"/>
              <a:t> </a:t>
            </a:r>
            <a:endParaRPr lang="en-GB" dirty="0" smtClean="0"/>
          </a:p>
          <a:p>
            <a:pPr lvl="1"/>
            <a:r>
              <a:rPr lang="en-GB" dirty="0" smtClean="0"/>
              <a:t>Complete unless open:</a:t>
            </a:r>
          </a:p>
          <a:p>
            <a:pPr lvl="2"/>
            <a:r>
              <a:rPr lang="en-GB" i="1" dirty="0" err="1"/>
              <a:t>NSDataWritingFileProtectionCompleteUnlessOpen</a:t>
            </a:r>
            <a:r>
              <a:rPr lang="en-GB" dirty="0"/>
              <a:t> </a:t>
            </a:r>
            <a:r>
              <a:rPr lang="en-GB" dirty="0" smtClean="0"/>
              <a:t> / </a:t>
            </a:r>
            <a:r>
              <a:rPr lang="en-GB" i="1" dirty="0" err="1"/>
              <a:t>NSFileProtectionCompleteUnlessOpen</a:t>
            </a:r>
            <a:r>
              <a:rPr lang="en-GB" dirty="0"/>
              <a:t> </a:t>
            </a:r>
            <a:endParaRPr lang="en-GB" dirty="0" smtClean="0"/>
          </a:p>
          <a:p>
            <a:pPr lvl="1"/>
            <a:r>
              <a:rPr lang="en-GB" dirty="0" smtClean="0"/>
              <a:t>Complete until first authentication:</a:t>
            </a:r>
          </a:p>
          <a:p>
            <a:pPr lvl="2"/>
            <a:r>
              <a:rPr lang="en-GB" i="1" dirty="0" err="1"/>
              <a:t>NSDataWritingFileProtectionCompleteUntilFirstUserAuthentication</a:t>
            </a:r>
            <a:r>
              <a:rPr lang="en-GB" dirty="0"/>
              <a:t> </a:t>
            </a:r>
            <a:r>
              <a:rPr lang="en-GB" dirty="0" smtClean="0"/>
              <a:t> / </a:t>
            </a:r>
            <a:r>
              <a:rPr lang="en-GB" i="1" dirty="0" err="1"/>
              <a:t>NSFileProtectionCompleteUntilFirstUserAuthentication</a:t>
            </a:r>
            <a:r>
              <a:rPr lang="en-GB" dirty="0"/>
              <a:t> </a:t>
            </a:r>
          </a:p>
        </p:txBody>
      </p:sp>
    </p:spTree>
    <p:extLst>
      <p:ext uri="{BB962C8B-B14F-4D97-AF65-F5344CB8AC3E}">
        <p14:creationId xmlns:p14="http://schemas.microsoft.com/office/powerpoint/2010/main" val="29850108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Storage</a:t>
            </a:r>
            <a:endParaRPr lang="en-GB" dirty="0"/>
          </a:p>
        </p:txBody>
      </p:sp>
      <p:sp>
        <p:nvSpPr>
          <p:cNvPr id="3" name="Text Placeholder 2"/>
          <p:cNvSpPr>
            <a:spLocks noGrp="1"/>
          </p:cNvSpPr>
          <p:nvPr>
            <p:ph type="body" sz="quarter" idx="13"/>
          </p:nvPr>
        </p:nvSpPr>
        <p:spPr/>
        <p:txBody>
          <a:bodyPr/>
          <a:lstStyle/>
          <a:p>
            <a:r>
              <a:rPr lang="en-GB" dirty="0" smtClean="0"/>
              <a:t>Real World Example</a:t>
            </a:r>
            <a:endParaRPr lang="en-GB" dirty="0"/>
          </a:p>
        </p:txBody>
      </p:sp>
      <p:sp>
        <p:nvSpPr>
          <p:cNvPr id="4" name="Text Placeholder 3"/>
          <p:cNvSpPr>
            <a:spLocks noGrp="1"/>
          </p:cNvSpPr>
          <p:nvPr>
            <p:ph type="body" sz="quarter" idx="14"/>
          </p:nvPr>
        </p:nvSpPr>
        <p:spPr/>
        <p:txBody>
          <a:bodyPr/>
          <a:lstStyle/>
          <a:p>
            <a:endParaRPr lang="en-GB" dirty="0" smtClean="0"/>
          </a:p>
          <a:p>
            <a:endParaRPr lang="en-GB" dirty="0"/>
          </a:p>
          <a:p>
            <a:endParaRPr lang="en-GB" dirty="0" smtClean="0"/>
          </a:p>
          <a:p>
            <a:r>
              <a:rPr lang="en-GB" dirty="0" err="1" smtClean="0"/>
              <a:t>Kik</a:t>
            </a:r>
            <a:r>
              <a:rPr lang="en-GB" dirty="0" smtClean="0"/>
              <a:t> Messenger</a:t>
            </a:r>
          </a:p>
          <a:p>
            <a:pPr lvl="1"/>
            <a:r>
              <a:rPr lang="en-GB" dirty="0" smtClean="0"/>
              <a:t>Send IM through data</a:t>
            </a:r>
          </a:p>
          <a:p>
            <a:pPr lvl="1"/>
            <a:r>
              <a:rPr lang="en-GB" dirty="0" smtClean="0"/>
              <a:t>Over 1 million users</a:t>
            </a:r>
          </a:p>
          <a:p>
            <a:pPr lvl="1"/>
            <a:r>
              <a:rPr lang="en-GB" dirty="0" smtClean="0"/>
              <a:t>Users sign up for a </a:t>
            </a:r>
            <a:r>
              <a:rPr lang="en-GB" dirty="0" err="1" smtClean="0"/>
              <a:t>Kik</a:t>
            </a:r>
            <a:r>
              <a:rPr lang="en-GB" dirty="0" smtClean="0"/>
              <a:t> account</a:t>
            </a:r>
          </a:p>
          <a:p>
            <a:pPr lvl="1"/>
            <a:endParaRPr lang="en-GB" dirty="0"/>
          </a:p>
          <a:p>
            <a:pPr lvl="1"/>
            <a:r>
              <a:rPr lang="en-GB" dirty="0">
                <a:hlinkClick r:id="rId2"/>
              </a:rPr>
              <a:t>http://kik.com/</a:t>
            </a:r>
            <a:endParaRPr lang="en-GB" dirty="0" smtClean="0"/>
          </a:p>
          <a:p>
            <a:pPr lvl="1"/>
            <a:endParaRPr lang="en-GB" dirty="0"/>
          </a:p>
        </p:txBody>
      </p:sp>
      <p:pic>
        <p:nvPicPr>
          <p:cNvPr id="2050" name="Picture 2" descr="http://kik.com/img/iph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772816"/>
            <a:ext cx="1809750" cy="36195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2" name="Picture 4" descr="http://kik.com/im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772816"/>
            <a:ext cx="1133475"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103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Storage</a:t>
            </a:r>
            <a:endParaRPr lang="en-GB" dirty="0"/>
          </a:p>
        </p:txBody>
      </p:sp>
      <p:sp>
        <p:nvSpPr>
          <p:cNvPr id="3" name="Text Placeholder 2"/>
          <p:cNvSpPr>
            <a:spLocks noGrp="1"/>
          </p:cNvSpPr>
          <p:nvPr>
            <p:ph type="body" sz="quarter" idx="13"/>
          </p:nvPr>
        </p:nvSpPr>
        <p:spPr/>
        <p:txBody>
          <a:bodyPr/>
          <a:lstStyle/>
          <a:p>
            <a:r>
              <a:rPr lang="en-GB" dirty="0" err="1" smtClean="0"/>
              <a:t>Kik</a:t>
            </a:r>
            <a:r>
              <a:rPr lang="en-GB" dirty="0" smtClean="0"/>
              <a:t> Messenger</a:t>
            </a:r>
            <a:endParaRPr lang="en-GB" dirty="0"/>
          </a:p>
        </p:txBody>
      </p:sp>
      <p:sp>
        <p:nvSpPr>
          <p:cNvPr id="4" name="Text Placeholder 3"/>
          <p:cNvSpPr>
            <a:spLocks noGrp="1"/>
          </p:cNvSpPr>
          <p:nvPr>
            <p:ph type="body" sz="quarter" idx="14"/>
          </p:nvPr>
        </p:nvSpPr>
        <p:spPr/>
        <p:txBody>
          <a:bodyPr/>
          <a:lstStyle/>
          <a:p>
            <a:r>
              <a:rPr lang="en-GB" dirty="0" smtClean="0"/>
              <a:t>Library/Preferences/</a:t>
            </a:r>
            <a:r>
              <a:rPr lang="en-GB" dirty="0" err="1" smtClean="0"/>
              <a:t>com.kik.chat.plist</a:t>
            </a:r>
            <a:r>
              <a:rPr lang="en-GB" dirty="0" smtClean="0"/>
              <a:t>:</a:t>
            </a:r>
          </a:p>
          <a:p>
            <a:pPr lvl="1"/>
            <a:r>
              <a:rPr lang="en-GB" dirty="0" smtClean="0"/>
              <a:t>Username</a:t>
            </a:r>
          </a:p>
          <a:p>
            <a:pPr lvl="1"/>
            <a:r>
              <a:rPr lang="en-GB" dirty="0" smtClean="0"/>
              <a:t>Password</a:t>
            </a:r>
          </a:p>
          <a:p>
            <a:pPr lvl="1"/>
            <a:r>
              <a:rPr lang="en-GB" dirty="0" smtClean="0"/>
              <a:t>Email</a:t>
            </a:r>
            <a:endParaRPr lang="en-GB"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241857"/>
            <a:ext cx="6408712" cy="4283487"/>
          </a:xfrm>
          <a:prstGeom prst="rect">
            <a:avLst/>
          </a:prstGeom>
          <a:noFill/>
          <a:ln>
            <a:noFill/>
          </a:ln>
          <a:effectLst>
            <a:softEdge rad="63500"/>
          </a:effectLst>
        </p:spPr>
      </p:pic>
    </p:spTree>
    <p:extLst>
      <p:ext uri="{BB962C8B-B14F-4D97-AF65-F5344CB8AC3E}">
        <p14:creationId xmlns:p14="http://schemas.microsoft.com/office/powerpoint/2010/main" val="36585203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Storage</a:t>
            </a:r>
            <a:endParaRPr lang="en-GB" dirty="0"/>
          </a:p>
        </p:txBody>
      </p:sp>
      <p:sp>
        <p:nvSpPr>
          <p:cNvPr id="3" name="Text Placeholder 2"/>
          <p:cNvSpPr>
            <a:spLocks noGrp="1"/>
          </p:cNvSpPr>
          <p:nvPr>
            <p:ph type="body" sz="quarter" idx="13"/>
          </p:nvPr>
        </p:nvSpPr>
        <p:spPr/>
        <p:txBody>
          <a:bodyPr/>
          <a:lstStyle/>
          <a:p>
            <a:r>
              <a:rPr lang="en-GB" dirty="0" err="1" smtClean="0"/>
              <a:t>Kik</a:t>
            </a:r>
            <a:r>
              <a:rPr lang="en-GB" dirty="0" smtClean="0"/>
              <a:t> Messenger</a:t>
            </a:r>
            <a:endParaRPr lang="en-GB" dirty="0"/>
          </a:p>
        </p:txBody>
      </p:sp>
      <p:sp>
        <p:nvSpPr>
          <p:cNvPr id="4" name="Text Placeholder 3"/>
          <p:cNvSpPr>
            <a:spLocks noGrp="1"/>
          </p:cNvSpPr>
          <p:nvPr>
            <p:ph type="body" sz="quarter" idx="14"/>
          </p:nvPr>
        </p:nvSpPr>
        <p:spPr/>
        <p:txBody>
          <a:bodyPr/>
          <a:lstStyle/>
          <a:p>
            <a:r>
              <a:rPr lang="en-GB" dirty="0" smtClean="0"/>
              <a:t>Documents/</a:t>
            </a:r>
            <a:r>
              <a:rPr lang="en-GB" dirty="0" err="1" smtClean="0"/>
              <a:t>kik.sqlite</a:t>
            </a:r>
            <a:r>
              <a:rPr lang="en-GB" dirty="0" smtClean="0"/>
              <a:t>:</a:t>
            </a:r>
          </a:p>
          <a:p>
            <a:pPr lvl="1"/>
            <a:r>
              <a:rPr lang="en-GB" dirty="0" smtClean="0"/>
              <a:t>Chat history</a:t>
            </a:r>
            <a:endParaRPr lang="en-GB"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2325241654"/>
              </p:ext>
            </p:extLst>
          </p:nvPr>
        </p:nvGraphicFramePr>
        <p:xfrm>
          <a:off x="539552" y="3284984"/>
          <a:ext cx="8064896" cy="1944216"/>
        </p:xfrm>
        <a:graphic>
          <a:graphicData uri="http://schemas.openxmlformats.org/presentationml/2006/ole">
            <mc:AlternateContent xmlns:mc="http://schemas.openxmlformats.org/markup-compatibility/2006">
              <mc:Choice xmlns:v="urn:schemas-microsoft-com:vml" Requires="v">
                <p:oleObj spid="_x0000_s3295" name="Bitmap Image" r:id="rId3" imgW="10394581" imgH="1859441" progId="Paint.Picture">
                  <p:embed/>
                </p:oleObj>
              </mc:Choice>
              <mc:Fallback>
                <p:oleObj name="Bitmap Image" r:id="rId3" imgW="10394581" imgH="1859441"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284984"/>
                        <a:ext cx="8064896" cy="1944216"/>
                      </a:xfrm>
                      <a:prstGeom prst="rect">
                        <a:avLst/>
                      </a:prstGeom>
                      <a:noFill/>
                    </p:spPr>
                  </p:pic>
                </p:oleObj>
              </mc:Fallback>
            </mc:AlternateContent>
          </a:graphicData>
        </a:graphic>
      </p:graphicFrame>
    </p:spTree>
    <p:extLst>
      <p:ext uri="{BB962C8B-B14F-4D97-AF65-F5344CB8AC3E}">
        <p14:creationId xmlns:p14="http://schemas.microsoft.com/office/powerpoint/2010/main" val="24747466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Storage</a:t>
            </a:r>
            <a:endParaRPr lang="en-GB" dirty="0"/>
          </a:p>
        </p:txBody>
      </p:sp>
      <p:sp>
        <p:nvSpPr>
          <p:cNvPr id="3" name="Text Placeholder 2"/>
          <p:cNvSpPr>
            <a:spLocks noGrp="1"/>
          </p:cNvSpPr>
          <p:nvPr>
            <p:ph type="body" sz="quarter" idx="13"/>
          </p:nvPr>
        </p:nvSpPr>
        <p:spPr/>
        <p:txBody>
          <a:bodyPr/>
          <a:lstStyle/>
          <a:p>
            <a:r>
              <a:rPr lang="en-GB" dirty="0" err="1" smtClean="0"/>
              <a:t>Kik</a:t>
            </a:r>
            <a:r>
              <a:rPr lang="en-GB" dirty="0" smtClean="0"/>
              <a:t> Messenger</a:t>
            </a:r>
            <a:endParaRPr lang="en-GB" dirty="0"/>
          </a:p>
        </p:txBody>
      </p:sp>
      <p:sp>
        <p:nvSpPr>
          <p:cNvPr id="4" name="Text Placeholder 3"/>
          <p:cNvSpPr>
            <a:spLocks noGrp="1"/>
          </p:cNvSpPr>
          <p:nvPr>
            <p:ph type="body" sz="quarter" idx="14"/>
          </p:nvPr>
        </p:nvSpPr>
        <p:spPr/>
        <p:txBody>
          <a:bodyPr/>
          <a:lstStyle/>
          <a:p>
            <a:r>
              <a:rPr lang="en-GB" dirty="0" smtClean="0"/>
              <a:t>Documents/</a:t>
            </a:r>
            <a:r>
              <a:rPr lang="en-GB" dirty="0" err="1" smtClean="0"/>
              <a:t>fileAttachments</a:t>
            </a:r>
            <a:r>
              <a:rPr lang="en-GB" dirty="0" smtClean="0"/>
              <a:t>:</a:t>
            </a:r>
          </a:p>
        </p:txBody>
      </p:sp>
      <p:sp>
        <p:nvSpPr>
          <p:cNvPr id="5" name="Rectangle 4"/>
          <p:cNvSpPr/>
          <p:nvPr/>
        </p:nvSpPr>
        <p:spPr>
          <a:xfrm>
            <a:off x="519134" y="2457761"/>
            <a:ext cx="8496944" cy="923330"/>
          </a:xfrm>
          <a:prstGeom prst="rect">
            <a:avLst/>
          </a:prstGeom>
        </p:spPr>
        <p:txBody>
          <a:bodyPr wrap="square">
            <a:spAutoFit/>
          </a:bodyPr>
          <a:lstStyle/>
          <a:p>
            <a:r>
              <a:rPr lang="en-GB" dirty="0" err="1"/>
              <a:t>mbp:Documents</a:t>
            </a:r>
            <a:r>
              <a:rPr lang="en-GB" dirty="0"/>
              <a:t> $ file </a:t>
            </a:r>
            <a:r>
              <a:rPr lang="en-GB" dirty="0" err="1"/>
              <a:t>fileAttachments</a:t>
            </a:r>
            <a:r>
              <a:rPr lang="en-GB" dirty="0"/>
              <a:t>/057a8fc9-0daf-4750-b356-5b28755f4ec4</a:t>
            </a:r>
          </a:p>
          <a:p>
            <a:r>
              <a:rPr lang="en-GB" dirty="0" err="1"/>
              <a:t>fileAttachments</a:t>
            </a:r>
            <a:r>
              <a:rPr lang="en-GB" dirty="0"/>
              <a:t>/057a8fc9-0daf-4750-b356-5b28755f4ec4: JPEG image data, JFIF standard 1.01 </a:t>
            </a:r>
            <a:r>
              <a:rPr lang="en-GB" dirty="0" err="1"/>
              <a:t>mbp:Documents</a:t>
            </a:r>
            <a:r>
              <a:rPr lang="en-GB" dirty="0"/>
              <a:t> $</a:t>
            </a:r>
          </a:p>
        </p:txBody>
      </p:sp>
      <p:pic>
        <p:nvPicPr>
          <p:cNvPr id="4098" name="Picture 2" descr="http://edge.ebaumsworld.com/picture/jimbo056/Do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068960"/>
            <a:ext cx="4516086" cy="36128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8531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Keychain</a:t>
            </a:r>
            <a:endParaRPr lang="en-GB" dirty="0"/>
          </a:p>
        </p:txBody>
      </p:sp>
      <p:sp>
        <p:nvSpPr>
          <p:cNvPr id="3" name="Text Placeholder 2"/>
          <p:cNvSpPr>
            <a:spLocks noGrp="1"/>
          </p:cNvSpPr>
          <p:nvPr>
            <p:ph type="body" sz="quarter" idx="13"/>
          </p:nvPr>
        </p:nvSpPr>
        <p:spPr/>
        <p:txBody>
          <a:bodyPr/>
          <a:lstStyle/>
          <a:p>
            <a:r>
              <a:rPr lang="en-GB" dirty="0" smtClean="0"/>
              <a:t>Overview</a:t>
            </a:r>
            <a:endParaRPr lang="en-GB" dirty="0"/>
          </a:p>
        </p:txBody>
      </p:sp>
      <p:sp>
        <p:nvSpPr>
          <p:cNvPr id="4" name="Text Placeholder 3"/>
          <p:cNvSpPr>
            <a:spLocks noGrp="1"/>
          </p:cNvSpPr>
          <p:nvPr>
            <p:ph type="body" sz="quarter" idx="14"/>
          </p:nvPr>
        </p:nvSpPr>
        <p:spPr/>
        <p:txBody>
          <a:bodyPr/>
          <a:lstStyle/>
          <a:p>
            <a:r>
              <a:rPr lang="en-GB" dirty="0" smtClean="0"/>
              <a:t>Encrypted container for storing sensitive information</a:t>
            </a:r>
          </a:p>
          <a:p>
            <a:r>
              <a:rPr lang="en-GB" dirty="0" smtClean="0"/>
              <a:t>Apps can only access their keychain items unless part of a keychain access group:</a:t>
            </a:r>
          </a:p>
          <a:p>
            <a:pPr lvl="1"/>
            <a:r>
              <a:rPr lang="en-GB" dirty="0" smtClean="0"/>
              <a:t>Set by entitlements from provisioning profile</a:t>
            </a:r>
          </a:p>
          <a:p>
            <a:pPr lvl="1"/>
            <a:r>
              <a:rPr lang="en-GB" dirty="0" err="1" smtClean="0"/>
              <a:t>Jailbroken</a:t>
            </a:r>
            <a:r>
              <a:rPr lang="en-GB" dirty="0" smtClean="0"/>
              <a:t> – apps to dump keychain</a:t>
            </a:r>
          </a:p>
          <a:p>
            <a:pPr lvl="1"/>
            <a:endParaRPr lang="en-GB" dirty="0" smtClean="0"/>
          </a:p>
          <a:p>
            <a:r>
              <a:rPr lang="en-GB" dirty="0" smtClean="0"/>
              <a:t>6 levels of protection with Data Protection API:</a:t>
            </a:r>
          </a:p>
          <a:p>
            <a:pPr lvl="1"/>
            <a:r>
              <a:rPr lang="en-GB" dirty="0" err="1" smtClean="0"/>
              <a:t>kSecAttrAccessibleAlways</a:t>
            </a:r>
            <a:endParaRPr lang="en-GB" dirty="0" smtClean="0"/>
          </a:p>
          <a:p>
            <a:pPr lvl="1"/>
            <a:r>
              <a:rPr lang="en-GB" dirty="0" err="1" smtClean="0"/>
              <a:t>kSecAttrAccessibleWhenUnlocked</a:t>
            </a:r>
            <a:endParaRPr lang="en-GB" dirty="0" smtClean="0"/>
          </a:p>
          <a:p>
            <a:pPr lvl="1"/>
            <a:r>
              <a:rPr lang="en-GB" dirty="0" err="1"/>
              <a:t>kSecAttrAccessibleAfterFirstUnlock</a:t>
            </a:r>
            <a:endParaRPr lang="en-GB" dirty="0"/>
          </a:p>
          <a:p>
            <a:pPr lvl="1"/>
            <a:r>
              <a:rPr lang="en-GB" dirty="0" err="1" smtClean="0"/>
              <a:t>kSecAttrAccessibleAlwaysThisDeviceOnly</a:t>
            </a:r>
            <a:endParaRPr lang="en-GB" dirty="0" smtClean="0"/>
          </a:p>
          <a:p>
            <a:pPr lvl="1"/>
            <a:r>
              <a:rPr lang="en-GB" dirty="0" err="1" smtClean="0"/>
              <a:t>kSecAttrAccessibleWhenUnlockedThisDeviceOnly</a:t>
            </a:r>
            <a:endParaRPr lang="en-GB" dirty="0" smtClean="0"/>
          </a:p>
          <a:p>
            <a:pPr lvl="1"/>
            <a:r>
              <a:rPr lang="en-GB" dirty="0" err="1" smtClean="0"/>
              <a:t>kSecAttrAccessibleAfterFirstUnlockThisDeviceOnly</a:t>
            </a:r>
            <a:endParaRPr lang="en-GB" dirty="0" smtClean="0"/>
          </a:p>
        </p:txBody>
      </p:sp>
    </p:spTree>
    <p:extLst>
      <p:ext uri="{BB962C8B-B14F-4D97-AF65-F5344CB8AC3E}">
        <p14:creationId xmlns:p14="http://schemas.microsoft.com/office/powerpoint/2010/main" val="16303430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Protocol Handlers</a:t>
            </a:r>
            <a:endParaRPr lang="en-GB" dirty="0"/>
          </a:p>
        </p:txBody>
      </p:sp>
      <p:sp>
        <p:nvSpPr>
          <p:cNvPr id="3" name="Text Placeholder 2"/>
          <p:cNvSpPr>
            <a:spLocks noGrp="1"/>
          </p:cNvSpPr>
          <p:nvPr>
            <p:ph type="body" sz="quarter" idx="13"/>
          </p:nvPr>
        </p:nvSpPr>
        <p:spPr/>
        <p:txBody>
          <a:bodyPr/>
          <a:lstStyle/>
          <a:p>
            <a:r>
              <a:rPr lang="en-GB" dirty="0" smtClean="0"/>
              <a:t>Overview</a:t>
            </a:r>
            <a:endParaRPr lang="en-GB" dirty="0"/>
          </a:p>
        </p:txBody>
      </p:sp>
      <p:sp>
        <p:nvSpPr>
          <p:cNvPr id="4" name="Text Placeholder 3"/>
          <p:cNvSpPr>
            <a:spLocks noGrp="1"/>
          </p:cNvSpPr>
          <p:nvPr>
            <p:ph type="body" sz="quarter" idx="14"/>
          </p:nvPr>
        </p:nvSpPr>
        <p:spPr/>
        <p:txBody>
          <a:bodyPr/>
          <a:lstStyle/>
          <a:p>
            <a:r>
              <a:rPr lang="en-GB" dirty="0" smtClean="0"/>
              <a:t>No real Inter-Process Communication</a:t>
            </a:r>
          </a:p>
          <a:p>
            <a:endParaRPr lang="en-GB" dirty="0"/>
          </a:p>
          <a:p>
            <a:r>
              <a:rPr lang="en-GB" dirty="0" smtClean="0"/>
              <a:t>Apps prohibited from sharing because of sandbox</a:t>
            </a:r>
          </a:p>
          <a:p>
            <a:endParaRPr lang="en-GB" dirty="0"/>
          </a:p>
          <a:p>
            <a:r>
              <a:rPr lang="en-GB" dirty="0" smtClean="0"/>
              <a:t>Apps sometimes need to share data</a:t>
            </a:r>
          </a:p>
          <a:p>
            <a:endParaRPr lang="en-GB" dirty="0"/>
          </a:p>
          <a:p>
            <a:r>
              <a:rPr lang="en-GB" dirty="0" smtClean="0"/>
              <a:t>Apps can </a:t>
            </a:r>
            <a:r>
              <a:rPr lang="en-GB" dirty="0"/>
              <a:t>r</a:t>
            </a:r>
            <a:r>
              <a:rPr lang="en-GB" dirty="0" smtClean="0"/>
              <a:t>egister a custom protocol handler</a:t>
            </a:r>
          </a:p>
          <a:p>
            <a:endParaRPr lang="en-GB" dirty="0"/>
          </a:p>
          <a:p>
            <a:endParaRPr lang="en-GB" dirty="0"/>
          </a:p>
        </p:txBody>
      </p:sp>
    </p:spTree>
    <p:extLst>
      <p:ext uri="{BB962C8B-B14F-4D97-AF65-F5344CB8AC3E}">
        <p14:creationId xmlns:p14="http://schemas.microsoft.com/office/powerpoint/2010/main" val="12562643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Protocol Handlers</a:t>
            </a:r>
            <a:endParaRPr lang="en-GB" dirty="0"/>
          </a:p>
        </p:txBody>
      </p:sp>
      <p:sp>
        <p:nvSpPr>
          <p:cNvPr id="3" name="Text Placeholder 2"/>
          <p:cNvSpPr>
            <a:spLocks noGrp="1"/>
          </p:cNvSpPr>
          <p:nvPr>
            <p:ph type="body" sz="quarter" idx="13"/>
          </p:nvPr>
        </p:nvSpPr>
        <p:spPr/>
        <p:txBody>
          <a:bodyPr/>
          <a:lstStyle/>
          <a:p>
            <a:r>
              <a:rPr lang="en-GB" dirty="0" smtClean="0"/>
              <a:t>Implementation</a:t>
            </a:r>
            <a:endParaRPr lang="en-GB" dirty="0"/>
          </a:p>
        </p:txBody>
      </p:sp>
      <p:sp>
        <p:nvSpPr>
          <p:cNvPr id="4" name="Text Placeholder 3"/>
          <p:cNvSpPr>
            <a:spLocks noGrp="1"/>
          </p:cNvSpPr>
          <p:nvPr>
            <p:ph type="body" sz="quarter" idx="14"/>
          </p:nvPr>
        </p:nvSpPr>
        <p:spPr/>
        <p:txBody>
          <a:bodyPr/>
          <a:lstStyle/>
          <a:p>
            <a:r>
              <a:rPr lang="en-GB" dirty="0" smtClean="0"/>
              <a:t>Two methods for implementing protocol handlers</a:t>
            </a:r>
          </a:p>
          <a:p>
            <a:endParaRPr lang="en-GB" dirty="0"/>
          </a:p>
          <a:p>
            <a:r>
              <a:rPr lang="en-GB" dirty="0" err="1" smtClean="0"/>
              <a:t>handleOpenURL</a:t>
            </a:r>
            <a:endParaRPr lang="en-GB" dirty="0" smtClean="0"/>
          </a:p>
          <a:p>
            <a:pPr lvl="1"/>
            <a:r>
              <a:rPr lang="en-GB" dirty="0" smtClean="0"/>
              <a:t>Now deprecated</a:t>
            </a:r>
          </a:p>
          <a:p>
            <a:pPr lvl="1"/>
            <a:endParaRPr lang="en-GB" dirty="0"/>
          </a:p>
          <a:p>
            <a:r>
              <a:rPr lang="en-GB" dirty="0" err="1" smtClean="0"/>
              <a:t>openURL</a:t>
            </a:r>
            <a:endParaRPr lang="en-GB" dirty="0" smtClean="0"/>
          </a:p>
          <a:p>
            <a:pPr lvl="1"/>
            <a:r>
              <a:rPr lang="en-GB" dirty="0" smtClean="0"/>
              <a:t>Provides bundle identifier</a:t>
            </a:r>
          </a:p>
          <a:p>
            <a:pPr lvl="1"/>
            <a:r>
              <a:rPr lang="en-GB" dirty="0" smtClean="0"/>
              <a:t>Allows developer to validate source app</a:t>
            </a:r>
          </a:p>
          <a:p>
            <a:endParaRPr lang="en-GB" dirty="0" smtClean="0"/>
          </a:p>
          <a:p>
            <a:r>
              <a:rPr lang="en-GB" dirty="0" smtClean="0"/>
              <a:t>Example found during an app assessment</a:t>
            </a:r>
            <a:endParaRPr lang="en-GB" dirty="0"/>
          </a:p>
          <a:p>
            <a:pPr lvl="1"/>
            <a:r>
              <a:rPr lang="en-GB" dirty="0" smtClean="0"/>
              <a:t>app://setConfiguration?landingpage= - Set the landing page for an app</a:t>
            </a:r>
          </a:p>
          <a:p>
            <a:pPr lvl="1"/>
            <a:endParaRPr lang="en-GB" dirty="0"/>
          </a:p>
          <a:p>
            <a:pPr lvl="1"/>
            <a:endParaRPr lang="en-GB" dirty="0"/>
          </a:p>
        </p:txBody>
      </p:sp>
    </p:spTree>
    <p:extLst>
      <p:ext uri="{BB962C8B-B14F-4D97-AF65-F5344CB8AC3E}">
        <p14:creationId xmlns:p14="http://schemas.microsoft.com/office/powerpoint/2010/main" val="34991373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iOS</a:t>
            </a:r>
            <a:r>
              <a:rPr lang="en-GB" dirty="0" smtClean="0"/>
              <a:t> Applications (In)Security</a:t>
            </a:r>
            <a:endParaRPr lang="en-GB" dirty="0"/>
          </a:p>
        </p:txBody>
      </p:sp>
      <p:sp>
        <p:nvSpPr>
          <p:cNvPr id="3" name="Text Placeholder 2"/>
          <p:cNvSpPr>
            <a:spLocks noGrp="1"/>
          </p:cNvSpPr>
          <p:nvPr>
            <p:ph type="body" sz="quarter" idx="13"/>
          </p:nvPr>
        </p:nvSpPr>
        <p:spPr/>
        <p:txBody>
          <a:bodyPr/>
          <a:lstStyle/>
          <a:p>
            <a:r>
              <a:rPr lang="en-GB" dirty="0" smtClean="0"/>
              <a:t>Overview</a:t>
            </a:r>
            <a:endParaRPr lang="en-GB" dirty="0"/>
          </a:p>
        </p:txBody>
      </p:sp>
      <p:sp>
        <p:nvSpPr>
          <p:cNvPr id="4" name="Text Placeholder 3"/>
          <p:cNvSpPr>
            <a:spLocks noGrp="1"/>
          </p:cNvSpPr>
          <p:nvPr>
            <p:ph type="body" sz="quarter" idx="14"/>
          </p:nvPr>
        </p:nvSpPr>
        <p:spPr/>
        <p:txBody>
          <a:bodyPr/>
          <a:lstStyle/>
          <a:p>
            <a:r>
              <a:rPr lang="en-GB" dirty="0" smtClean="0"/>
              <a:t>Introduction</a:t>
            </a:r>
          </a:p>
          <a:p>
            <a:r>
              <a:rPr lang="en-GB" dirty="0" smtClean="0"/>
              <a:t>Overview of iOS &amp; Apps</a:t>
            </a:r>
          </a:p>
          <a:p>
            <a:r>
              <a:rPr lang="en-GB" dirty="0" err="1" smtClean="0"/>
              <a:t>Blackbox</a:t>
            </a:r>
            <a:r>
              <a:rPr lang="en-GB" dirty="0" smtClean="0"/>
              <a:t> Assessment</a:t>
            </a:r>
          </a:p>
          <a:p>
            <a:r>
              <a:rPr lang="en-GB" dirty="0" smtClean="0"/>
              <a:t>Transport Security</a:t>
            </a:r>
          </a:p>
          <a:p>
            <a:r>
              <a:rPr lang="en-GB" dirty="0" smtClean="0"/>
              <a:t>Data Storage</a:t>
            </a:r>
          </a:p>
          <a:p>
            <a:r>
              <a:rPr lang="en-GB" dirty="0" smtClean="0"/>
              <a:t>Keychain</a:t>
            </a:r>
          </a:p>
          <a:p>
            <a:r>
              <a:rPr lang="en-GB" dirty="0" smtClean="0"/>
              <a:t>Protocol Handlers</a:t>
            </a:r>
          </a:p>
          <a:p>
            <a:r>
              <a:rPr lang="en-GB" dirty="0" smtClean="0"/>
              <a:t>UIWebViews</a:t>
            </a:r>
          </a:p>
          <a:p>
            <a:r>
              <a:rPr lang="en-GB" dirty="0" smtClean="0"/>
              <a:t>Injection Attacks</a:t>
            </a:r>
          </a:p>
          <a:p>
            <a:r>
              <a:rPr lang="en-GB" dirty="0" err="1" smtClean="0"/>
              <a:t>Filesystem</a:t>
            </a:r>
            <a:r>
              <a:rPr lang="en-GB" dirty="0" smtClean="0"/>
              <a:t> Interaction</a:t>
            </a:r>
          </a:p>
          <a:p>
            <a:r>
              <a:rPr lang="en-GB" dirty="0" err="1" smtClean="0"/>
              <a:t>Geolocation</a:t>
            </a:r>
            <a:endParaRPr lang="en-GB" dirty="0" smtClean="0"/>
          </a:p>
          <a:p>
            <a:r>
              <a:rPr lang="en-GB" dirty="0" smtClean="0"/>
              <a:t>Logging</a:t>
            </a:r>
          </a:p>
          <a:p>
            <a:r>
              <a:rPr lang="en-GB" dirty="0" smtClean="0"/>
              <a:t>Memory Corruption</a:t>
            </a:r>
          </a:p>
          <a:p>
            <a:endParaRPr lang="en-GB" dirty="0" smtClean="0"/>
          </a:p>
          <a:p>
            <a:endParaRPr lang="en-GB" dirty="0" smtClean="0"/>
          </a:p>
          <a:p>
            <a:endParaRPr lang="en-GB" dirty="0"/>
          </a:p>
        </p:txBody>
      </p:sp>
      <p:pic>
        <p:nvPicPr>
          <p:cNvPr id="1028" name="Picture 4" descr="http://cdn.thenextweb.com/files/2010/09/apple-ap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865296"/>
            <a:ext cx="3038475" cy="357187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7903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Protocol Handlers</a:t>
            </a:r>
            <a:endParaRPr lang="en-GB" dirty="0"/>
          </a:p>
        </p:txBody>
      </p:sp>
      <p:sp>
        <p:nvSpPr>
          <p:cNvPr id="3" name="Text Placeholder 2"/>
          <p:cNvSpPr>
            <a:spLocks noGrp="1"/>
          </p:cNvSpPr>
          <p:nvPr>
            <p:ph type="body" sz="quarter" idx="13"/>
          </p:nvPr>
        </p:nvSpPr>
        <p:spPr/>
        <p:txBody>
          <a:bodyPr/>
          <a:lstStyle/>
          <a:p>
            <a:r>
              <a:rPr lang="en-GB" dirty="0" smtClean="0"/>
              <a:t>Skype Vulnerability</a:t>
            </a:r>
            <a:endParaRPr lang="en-GB" dirty="0"/>
          </a:p>
        </p:txBody>
      </p:sp>
      <p:sp>
        <p:nvSpPr>
          <p:cNvPr id="4" name="Text Placeholder 3"/>
          <p:cNvSpPr>
            <a:spLocks noGrp="1"/>
          </p:cNvSpPr>
          <p:nvPr>
            <p:ph type="body" sz="quarter" idx="14"/>
          </p:nvPr>
        </p:nvSpPr>
        <p:spPr/>
        <p:txBody>
          <a:bodyPr/>
          <a:lstStyle/>
          <a:p>
            <a:r>
              <a:rPr lang="en-GB" dirty="0" smtClean="0"/>
              <a:t>Skype registers the “</a:t>
            </a:r>
            <a:r>
              <a:rPr lang="en-GB" dirty="0" err="1" smtClean="0"/>
              <a:t>skype</a:t>
            </a:r>
            <a:r>
              <a:rPr lang="en-GB" dirty="0" smtClean="0"/>
              <a:t>://” protocol handler</a:t>
            </a:r>
          </a:p>
          <a:p>
            <a:endParaRPr lang="en-GB" dirty="0" smtClean="0"/>
          </a:p>
          <a:p>
            <a:r>
              <a:rPr lang="en-GB" dirty="0" smtClean="0"/>
              <a:t>Malicious web site could make calls</a:t>
            </a:r>
          </a:p>
          <a:p>
            <a:endParaRPr lang="en-GB" dirty="0"/>
          </a:p>
          <a:p>
            <a:r>
              <a:rPr lang="en-GB" dirty="0" smtClean="0"/>
              <a:t>Skype app did not prompt or validate before call</a:t>
            </a:r>
          </a:p>
          <a:p>
            <a:pPr marL="0" indent="0">
              <a:buNone/>
            </a:pPr>
            <a:endParaRPr lang="en-GB" dirty="0"/>
          </a:p>
        </p:txBody>
      </p:sp>
      <p:sp>
        <p:nvSpPr>
          <p:cNvPr id="5" name="Rectangle 4"/>
          <p:cNvSpPr/>
          <p:nvPr/>
        </p:nvSpPr>
        <p:spPr>
          <a:xfrm>
            <a:off x="634733" y="4941168"/>
            <a:ext cx="6696744" cy="369332"/>
          </a:xfrm>
          <a:prstGeom prst="rect">
            <a:avLst/>
          </a:prstGeom>
          <a:solidFill>
            <a:schemeClr val="bg1"/>
          </a:solidFill>
          <a:ln>
            <a:solidFill>
              <a:schemeClr val="tx2"/>
            </a:solidFill>
          </a:ln>
        </p:spPr>
        <p:txBody>
          <a:bodyPr wrap="square">
            <a:spAutoFit/>
          </a:bodyPr>
          <a:lstStyle/>
          <a:p>
            <a:r>
              <a:rPr lang="en-GB" dirty="0"/>
              <a:t>&lt;</a:t>
            </a:r>
            <a:r>
              <a:rPr lang="en-GB" dirty="0" err="1"/>
              <a:t>iframe</a:t>
            </a:r>
            <a:r>
              <a:rPr lang="en-GB" dirty="0"/>
              <a:t> </a:t>
            </a:r>
            <a:r>
              <a:rPr lang="en-GB" dirty="0" err="1"/>
              <a:t>src</a:t>
            </a:r>
            <a:r>
              <a:rPr lang="en-GB" dirty="0"/>
              <a:t>=”</a:t>
            </a:r>
            <a:r>
              <a:rPr lang="en-GB" dirty="0" err="1"/>
              <a:t>skype</a:t>
            </a:r>
            <a:r>
              <a:rPr lang="en-GB" dirty="0"/>
              <a:t>://123456789?call"&gt;&lt;/</a:t>
            </a:r>
            <a:r>
              <a:rPr lang="en-GB" dirty="0" err="1"/>
              <a:t>iframe</a:t>
            </a:r>
            <a:r>
              <a:rPr lang="en-GB" dirty="0"/>
              <a:t>&gt;</a:t>
            </a:r>
          </a:p>
        </p:txBody>
      </p:sp>
      <p:pic>
        <p:nvPicPr>
          <p:cNvPr id="5124" name="Picture 4" descr="http://1.bp.blogspot.com/-WgodmCukxrw/ToluiucD1pI/AAAAAAAABTU/HSBWMwL9ZEs/s1600/skype-icon-logo.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838" y="1853394"/>
            <a:ext cx="2909799" cy="257517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634733" y="6021288"/>
            <a:ext cx="7949455" cy="276999"/>
          </a:xfrm>
          <a:prstGeom prst="rect">
            <a:avLst/>
          </a:prstGeom>
        </p:spPr>
        <p:txBody>
          <a:bodyPr wrap="square">
            <a:spAutoFit/>
          </a:bodyPr>
          <a:lstStyle/>
          <a:p>
            <a:r>
              <a:rPr lang="en-GB" sz="1200" dirty="0">
                <a:hlinkClick r:id="rId3"/>
              </a:rPr>
              <a:t>https://media.blackhat.com/bh-eu-11/Nitesh_Dhanjani/BlackHat_EU_2011_Dhanjani_Attacks_Against_Apples_iOS-WP.pdf</a:t>
            </a:r>
            <a:endParaRPr lang="en-GB" sz="1200" dirty="0"/>
          </a:p>
        </p:txBody>
      </p:sp>
    </p:spTree>
    <p:extLst>
      <p:ext uri="{BB962C8B-B14F-4D97-AF65-F5344CB8AC3E}">
        <p14:creationId xmlns:p14="http://schemas.microsoft.com/office/powerpoint/2010/main" val="10324531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UIWebViews</a:t>
            </a:r>
            <a:endParaRPr lang="en-GB" dirty="0"/>
          </a:p>
        </p:txBody>
      </p:sp>
      <p:sp>
        <p:nvSpPr>
          <p:cNvPr id="3" name="Text Placeholder 2"/>
          <p:cNvSpPr>
            <a:spLocks noGrp="1"/>
          </p:cNvSpPr>
          <p:nvPr>
            <p:ph type="body" sz="quarter" idx="13"/>
          </p:nvPr>
        </p:nvSpPr>
        <p:spPr/>
        <p:txBody>
          <a:bodyPr/>
          <a:lstStyle/>
          <a:p>
            <a:r>
              <a:rPr lang="en-GB" dirty="0" smtClean="0"/>
              <a:t>Overview</a:t>
            </a:r>
            <a:endParaRPr lang="en-GB" dirty="0"/>
          </a:p>
        </p:txBody>
      </p:sp>
      <p:sp>
        <p:nvSpPr>
          <p:cNvPr id="4" name="Text Placeholder 3"/>
          <p:cNvSpPr>
            <a:spLocks noGrp="1"/>
          </p:cNvSpPr>
          <p:nvPr>
            <p:ph type="body" sz="quarter" idx="14"/>
          </p:nvPr>
        </p:nvSpPr>
        <p:spPr/>
        <p:txBody>
          <a:bodyPr/>
          <a:lstStyle/>
          <a:p>
            <a:r>
              <a:rPr lang="en-GB" dirty="0" smtClean="0"/>
              <a:t>iOS rendering engine for displaying text, supports a number of formats:</a:t>
            </a:r>
          </a:p>
          <a:p>
            <a:pPr lvl="1"/>
            <a:r>
              <a:rPr lang="en-GB" dirty="0" smtClean="0"/>
              <a:t>HTML</a:t>
            </a:r>
          </a:p>
          <a:p>
            <a:pPr lvl="1"/>
            <a:r>
              <a:rPr lang="en-GB" dirty="0" smtClean="0"/>
              <a:t>PDF</a:t>
            </a:r>
          </a:p>
          <a:p>
            <a:pPr lvl="1"/>
            <a:r>
              <a:rPr lang="en-GB" dirty="0" smtClean="0"/>
              <a:t>RTF</a:t>
            </a:r>
          </a:p>
          <a:p>
            <a:pPr lvl="1"/>
            <a:r>
              <a:rPr lang="en-GB" dirty="0" smtClean="0"/>
              <a:t>Office Documents (XLS, PPT, DOC)</a:t>
            </a:r>
          </a:p>
          <a:p>
            <a:pPr lvl="1"/>
            <a:r>
              <a:rPr lang="en-GB" dirty="0" smtClean="0"/>
              <a:t>iWork Documents (Pages, Numbers, Keynote)</a:t>
            </a:r>
          </a:p>
          <a:p>
            <a:pPr lvl="1"/>
            <a:endParaRPr lang="en-GB" dirty="0"/>
          </a:p>
          <a:p>
            <a:r>
              <a:rPr lang="en-GB" dirty="0" smtClean="0"/>
              <a:t>Built upon </a:t>
            </a:r>
            <a:r>
              <a:rPr lang="en-GB" dirty="0" err="1" smtClean="0"/>
              <a:t>WebKit</a:t>
            </a:r>
            <a:r>
              <a:rPr lang="en-GB" dirty="0"/>
              <a:t> </a:t>
            </a:r>
            <a:r>
              <a:rPr lang="en-GB" dirty="0" smtClean="0"/>
              <a:t>and uses the same core frameworks as Safari</a:t>
            </a:r>
          </a:p>
          <a:p>
            <a:endParaRPr lang="en-GB" dirty="0"/>
          </a:p>
          <a:p>
            <a:r>
              <a:rPr lang="en-GB" dirty="0" smtClean="0"/>
              <a:t>Supports java-script, cannot be disabled</a:t>
            </a:r>
          </a:p>
          <a:p>
            <a:pPr lvl="1"/>
            <a:r>
              <a:rPr lang="en-GB" dirty="0" err="1" smtClean="0"/>
              <a:t>Unescaped</a:t>
            </a:r>
            <a:r>
              <a:rPr lang="en-GB" dirty="0" smtClean="0"/>
              <a:t> input leads to Cross-Site Scripting</a:t>
            </a:r>
            <a:endParaRPr lang="en-GB" dirty="0"/>
          </a:p>
        </p:txBody>
      </p:sp>
    </p:spTree>
    <p:extLst>
      <p:ext uri="{BB962C8B-B14F-4D97-AF65-F5344CB8AC3E}">
        <p14:creationId xmlns:p14="http://schemas.microsoft.com/office/powerpoint/2010/main" val="10438574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UIWebView</a:t>
            </a:r>
            <a:endParaRPr lang="en-GB" dirty="0"/>
          </a:p>
        </p:txBody>
      </p:sp>
      <p:sp>
        <p:nvSpPr>
          <p:cNvPr id="3" name="Text Placeholder 2"/>
          <p:cNvSpPr>
            <a:spLocks noGrp="1"/>
          </p:cNvSpPr>
          <p:nvPr>
            <p:ph type="body" sz="quarter" idx="13"/>
          </p:nvPr>
        </p:nvSpPr>
        <p:spPr/>
        <p:txBody>
          <a:bodyPr/>
          <a:lstStyle/>
          <a:p>
            <a:r>
              <a:rPr lang="en-GB" dirty="0" smtClean="0"/>
              <a:t>Cross-Site Scripting</a:t>
            </a:r>
            <a:endParaRPr lang="en-GB" dirty="0"/>
          </a:p>
        </p:txBody>
      </p:sp>
      <p:sp>
        <p:nvSpPr>
          <p:cNvPr id="4" name="Text Placeholder 3"/>
          <p:cNvSpPr>
            <a:spLocks noGrp="1"/>
          </p:cNvSpPr>
          <p:nvPr>
            <p:ph type="body" sz="quarter" idx="14"/>
          </p:nvPr>
        </p:nvSpPr>
        <p:spPr/>
        <p:txBody>
          <a:bodyPr/>
          <a:lstStyle/>
          <a:p>
            <a:r>
              <a:rPr lang="en-GB" dirty="0" smtClean="0"/>
              <a:t>Similar attacks to standard XSS</a:t>
            </a:r>
          </a:p>
          <a:p>
            <a:pPr lvl="1"/>
            <a:r>
              <a:rPr lang="en-GB" dirty="0" smtClean="0"/>
              <a:t>Session theft </a:t>
            </a:r>
            <a:r>
              <a:rPr lang="en-GB" dirty="0" err="1" smtClean="0"/>
              <a:t>etc</a:t>
            </a:r>
            <a:endParaRPr lang="en-GB" dirty="0" smtClean="0"/>
          </a:p>
          <a:p>
            <a:pPr lvl="1"/>
            <a:endParaRPr lang="en-GB" dirty="0"/>
          </a:p>
          <a:p>
            <a:r>
              <a:rPr lang="en-GB" dirty="0" smtClean="0"/>
              <a:t>Can occur whenever user controlled </a:t>
            </a:r>
            <a:r>
              <a:rPr lang="en-GB" dirty="0"/>
              <a:t>Objective C variables populated in to </a:t>
            </a:r>
            <a:r>
              <a:rPr lang="en-GB" dirty="0" err="1" smtClean="0"/>
              <a:t>WebView</a:t>
            </a:r>
            <a:endParaRPr lang="en-GB" dirty="0"/>
          </a:p>
          <a:p>
            <a:pPr lvl="1"/>
            <a:r>
              <a:rPr lang="en-GB" i="1" dirty="0" err="1" smtClean="0"/>
              <a:t>stringByEvaluatingJavaScriptFromString</a:t>
            </a:r>
            <a:endParaRPr lang="en-GB" i="1" dirty="0"/>
          </a:p>
          <a:p>
            <a:endParaRPr lang="en-GB" dirty="0" smtClean="0"/>
          </a:p>
          <a:p>
            <a:endParaRPr lang="en-GB" dirty="0" smtClean="0"/>
          </a:p>
          <a:p>
            <a:pPr lvl="1"/>
            <a:endParaRPr lang="en-GB" dirty="0"/>
          </a:p>
        </p:txBody>
      </p:sp>
      <p:sp>
        <p:nvSpPr>
          <p:cNvPr id="5" name="Rectangle 4"/>
          <p:cNvSpPr/>
          <p:nvPr/>
        </p:nvSpPr>
        <p:spPr>
          <a:xfrm>
            <a:off x="683568" y="4460919"/>
            <a:ext cx="7920880" cy="1200329"/>
          </a:xfrm>
          <a:prstGeom prst="rect">
            <a:avLst/>
          </a:prstGeom>
          <a:solidFill>
            <a:schemeClr val="bg1"/>
          </a:solidFill>
          <a:ln>
            <a:solidFill>
              <a:schemeClr val="tx2"/>
            </a:solidFill>
          </a:ln>
        </p:spPr>
        <p:txBody>
          <a:bodyPr wrap="square">
            <a:spAutoFit/>
          </a:bodyPr>
          <a:lstStyle/>
          <a:p>
            <a:r>
              <a:rPr lang="en-GB" dirty="0" err="1"/>
              <a:t>NSString</a:t>
            </a:r>
            <a:r>
              <a:rPr lang="en-GB" dirty="0"/>
              <a:t> *</a:t>
            </a:r>
            <a:r>
              <a:rPr lang="en-GB" dirty="0" err="1"/>
              <a:t>javascript</a:t>
            </a:r>
            <a:r>
              <a:rPr lang="en-GB" dirty="0"/>
              <a:t> = [[</a:t>
            </a:r>
            <a:r>
              <a:rPr lang="en-GB" dirty="0" err="1"/>
              <a:t>NSString</a:t>
            </a:r>
            <a:r>
              <a:rPr lang="en-GB" dirty="0"/>
              <a:t> </a:t>
            </a:r>
            <a:r>
              <a:rPr lang="en-GB" dirty="0" err="1"/>
              <a:t>alloc</a:t>
            </a:r>
            <a:r>
              <a:rPr lang="en-GB" dirty="0"/>
              <a:t>] </a:t>
            </a:r>
            <a:r>
              <a:rPr lang="en-GB" dirty="0" err="1"/>
              <a:t>initWithFormat</a:t>
            </a:r>
            <a:r>
              <a:rPr lang="en-GB" dirty="0"/>
              <a:t>:@"</a:t>
            </a:r>
            <a:r>
              <a:rPr lang="en-GB" dirty="0" err="1"/>
              <a:t>var</a:t>
            </a:r>
            <a:r>
              <a:rPr lang="en-GB" dirty="0"/>
              <a:t> </a:t>
            </a:r>
            <a:r>
              <a:rPr lang="en-GB" dirty="0" err="1"/>
              <a:t>myvar</a:t>
            </a:r>
            <a:r>
              <a:rPr lang="en-GB" dirty="0"/>
              <a:t>=\"%@\";", username];</a:t>
            </a:r>
          </a:p>
          <a:p>
            <a:r>
              <a:rPr lang="en-GB" dirty="0"/>
              <a:t> </a:t>
            </a:r>
          </a:p>
          <a:p>
            <a:r>
              <a:rPr lang="en-GB" dirty="0"/>
              <a:t>[</a:t>
            </a:r>
            <a:r>
              <a:rPr lang="en-GB" dirty="0" err="1"/>
              <a:t>mywebView</a:t>
            </a:r>
            <a:r>
              <a:rPr lang="en-GB" dirty="0"/>
              <a:t> </a:t>
            </a:r>
            <a:r>
              <a:rPr lang="en-GB" dirty="0" err="1">
                <a:solidFill>
                  <a:srgbClr val="FF0000"/>
                </a:solidFill>
              </a:rPr>
              <a:t>stringByEvaluatingJavaScriptFromString:javascript</a:t>
            </a:r>
            <a:r>
              <a:rPr lang="en-GB" dirty="0"/>
              <a:t>];</a:t>
            </a:r>
          </a:p>
        </p:txBody>
      </p:sp>
    </p:spTree>
    <p:extLst>
      <p:ext uri="{BB962C8B-B14F-4D97-AF65-F5344CB8AC3E}">
        <p14:creationId xmlns:p14="http://schemas.microsoft.com/office/powerpoint/2010/main" val="18401770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UIWebView</a:t>
            </a:r>
            <a:endParaRPr lang="en-GB" dirty="0"/>
          </a:p>
        </p:txBody>
      </p:sp>
      <p:sp>
        <p:nvSpPr>
          <p:cNvPr id="3" name="Text Placeholder 2"/>
          <p:cNvSpPr>
            <a:spLocks noGrp="1"/>
          </p:cNvSpPr>
          <p:nvPr>
            <p:ph type="body" sz="quarter" idx="13"/>
          </p:nvPr>
        </p:nvSpPr>
        <p:spPr/>
        <p:txBody>
          <a:bodyPr/>
          <a:lstStyle/>
          <a:p>
            <a:r>
              <a:rPr lang="en-GB" dirty="0" smtClean="0"/>
              <a:t>Cross-Site Scripting</a:t>
            </a:r>
            <a:endParaRPr lang="en-GB" dirty="0"/>
          </a:p>
        </p:txBody>
      </p:sp>
      <p:sp>
        <p:nvSpPr>
          <p:cNvPr id="4" name="Text Placeholder 3"/>
          <p:cNvSpPr>
            <a:spLocks noGrp="1"/>
          </p:cNvSpPr>
          <p:nvPr>
            <p:ph type="body" sz="quarter" idx="14"/>
          </p:nvPr>
        </p:nvSpPr>
        <p:spPr/>
        <p:txBody>
          <a:bodyPr/>
          <a:lstStyle/>
          <a:p>
            <a:r>
              <a:rPr lang="en-GB" dirty="0" smtClean="0"/>
              <a:t>No </a:t>
            </a:r>
            <a:r>
              <a:rPr lang="en-GB" dirty="0"/>
              <a:t>native JS to Objective C bridge</a:t>
            </a:r>
          </a:p>
          <a:p>
            <a:pPr lvl="1"/>
            <a:r>
              <a:rPr lang="en-GB" dirty="0"/>
              <a:t>Developers will often implement one</a:t>
            </a:r>
          </a:p>
          <a:p>
            <a:pPr lvl="1"/>
            <a:r>
              <a:rPr lang="en-GB" dirty="0"/>
              <a:t>Examples:</a:t>
            </a:r>
          </a:p>
          <a:p>
            <a:pPr lvl="2"/>
            <a:r>
              <a:rPr lang="en-GB" dirty="0"/>
              <a:t>Using camera from JS</a:t>
            </a:r>
          </a:p>
          <a:p>
            <a:pPr lvl="2"/>
            <a:r>
              <a:rPr lang="en-GB" dirty="0"/>
              <a:t>Sending e-mails from JS</a:t>
            </a:r>
          </a:p>
          <a:p>
            <a:pPr lvl="2"/>
            <a:r>
              <a:rPr lang="en-GB" dirty="0"/>
              <a:t>Sending SMS from JS</a:t>
            </a:r>
          </a:p>
          <a:p>
            <a:pPr lvl="2"/>
            <a:endParaRPr lang="en-GB" dirty="0"/>
          </a:p>
          <a:p>
            <a:pPr marL="342900" lvl="1" indent="-342900">
              <a:buFont typeface="Arial" pitchFamily="34" charset="0"/>
              <a:buChar char="•"/>
            </a:pPr>
            <a:r>
              <a:rPr lang="en-GB" sz="2000" dirty="0"/>
              <a:t>Bridge implemented using </a:t>
            </a:r>
            <a:r>
              <a:rPr lang="en-GB" sz="2000" dirty="0" err="1"/>
              <a:t>WebView</a:t>
            </a:r>
            <a:r>
              <a:rPr lang="en-GB" sz="2000" dirty="0"/>
              <a:t> specific URL handler:</a:t>
            </a:r>
          </a:p>
          <a:p>
            <a:pPr lvl="1"/>
            <a:r>
              <a:rPr lang="en-GB" dirty="0" err="1"/>
              <a:t>shouldStartLoadWithRequest</a:t>
            </a:r>
            <a:endParaRPr lang="en-GB" dirty="0"/>
          </a:p>
          <a:p>
            <a:endParaRPr lang="en-GB" dirty="0" smtClean="0"/>
          </a:p>
          <a:p>
            <a:r>
              <a:rPr lang="en-GB" dirty="0" smtClean="0"/>
              <a:t>Bridge can often expose Objective C methods</a:t>
            </a:r>
          </a:p>
          <a:p>
            <a:pPr lvl="1"/>
            <a:r>
              <a:rPr lang="en-GB" dirty="0" smtClean="0"/>
              <a:t>Serialize/</a:t>
            </a:r>
            <a:r>
              <a:rPr lang="en-GB" dirty="0" err="1" smtClean="0"/>
              <a:t>Unserialize</a:t>
            </a:r>
            <a:r>
              <a:rPr lang="en-GB" dirty="0" smtClean="0"/>
              <a:t> methods &amp; parameters</a:t>
            </a:r>
          </a:p>
          <a:p>
            <a:pPr lvl="1"/>
            <a:r>
              <a:rPr lang="en-GB" i="1" dirty="0" err="1" smtClean="0"/>
              <a:t>performSelector:NSSelectorFromString</a:t>
            </a:r>
            <a:r>
              <a:rPr lang="en-GB" i="1" dirty="0" smtClean="0"/>
              <a:t>(method)</a:t>
            </a:r>
          </a:p>
          <a:p>
            <a:pPr lvl="1"/>
            <a:endParaRPr lang="en-GB" dirty="0" smtClean="0"/>
          </a:p>
        </p:txBody>
      </p:sp>
    </p:spTree>
    <p:extLst>
      <p:ext uri="{BB962C8B-B14F-4D97-AF65-F5344CB8AC3E}">
        <p14:creationId xmlns:p14="http://schemas.microsoft.com/office/powerpoint/2010/main" val="22618022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UIWebView</a:t>
            </a:r>
            <a:endParaRPr lang="en-GB" dirty="0"/>
          </a:p>
        </p:txBody>
      </p:sp>
      <p:sp>
        <p:nvSpPr>
          <p:cNvPr id="3" name="Text Placeholder 2"/>
          <p:cNvSpPr>
            <a:spLocks noGrp="1"/>
          </p:cNvSpPr>
          <p:nvPr>
            <p:ph type="body" sz="quarter" idx="13"/>
          </p:nvPr>
        </p:nvSpPr>
        <p:spPr/>
        <p:txBody>
          <a:bodyPr/>
          <a:lstStyle/>
          <a:p>
            <a:r>
              <a:rPr lang="en-GB" dirty="0" smtClean="0"/>
              <a:t>Cross-Site Scripting</a:t>
            </a:r>
            <a:endParaRPr lang="en-GB" dirty="0"/>
          </a:p>
        </p:txBody>
      </p:sp>
      <p:sp>
        <p:nvSpPr>
          <p:cNvPr id="4" name="Text Placeholder 3"/>
          <p:cNvSpPr>
            <a:spLocks noGrp="1"/>
          </p:cNvSpPr>
          <p:nvPr>
            <p:ph type="body" sz="quarter" idx="14"/>
          </p:nvPr>
        </p:nvSpPr>
        <p:spPr/>
        <p:txBody>
          <a:bodyPr/>
          <a:lstStyle/>
          <a:p>
            <a:r>
              <a:rPr lang="en-GB" dirty="0" smtClean="0"/>
              <a:t>Real world example:</a:t>
            </a:r>
          </a:p>
          <a:p>
            <a:pPr lvl="1"/>
            <a:r>
              <a:rPr lang="en-GB" dirty="0" smtClean="0"/>
              <a:t>Skype (AGAIN!)</a:t>
            </a:r>
          </a:p>
          <a:p>
            <a:pPr lvl="1"/>
            <a:r>
              <a:rPr lang="en-GB" dirty="0" smtClean="0"/>
              <a:t>Displays “full name” from incoming call in a </a:t>
            </a:r>
            <a:r>
              <a:rPr lang="en-GB" dirty="0" err="1" smtClean="0"/>
              <a:t>WebView</a:t>
            </a:r>
            <a:endParaRPr lang="en-GB" dirty="0" smtClean="0"/>
          </a:p>
          <a:p>
            <a:pPr lvl="1"/>
            <a:r>
              <a:rPr lang="en-GB" dirty="0" smtClean="0"/>
              <a:t>Used a local HTML template so loaded in local context</a:t>
            </a:r>
          </a:p>
          <a:p>
            <a:pPr lvl="1"/>
            <a:r>
              <a:rPr lang="en-GB" dirty="0" smtClean="0"/>
              <a:t>XSS in full name lead to </a:t>
            </a:r>
            <a:r>
              <a:rPr lang="en-GB" dirty="0" err="1" smtClean="0"/>
              <a:t>addressbook</a:t>
            </a:r>
            <a:r>
              <a:rPr lang="en-GB" dirty="0" smtClean="0"/>
              <a:t> theft</a:t>
            </a:r>
            <a:endParaRPr lang="en-GB" dirty="0"/>
          </a:p>
        </p:txBody>
      </p:sp>
      <p:sp>
        <p:nvSpPr>
          <p:cNvPr id="5" name="Rectangle 4"/>
          <p:cNvSpPr/>
          <p:nvPr/>
        </p:nvSpPr>
        <p:spPr>
          <a:xfrm>
            <a:off x="827584" y="3634484"/>
            <a:ext cx="5328592" cy="369332"/>
          </a:xfrm>
          <a:prstGeom prst="rect">
            <a:avLst/>
          </a:prstGeom>
        </p:spPr>
        <p:txBody>
          <a:bodyPr wrap="square">
            <a:spAutoFit/>
          </a:bodyPr>
          <a:lstStyle/>
          <a:p>
            <a:r>
              <a:rPr lang="en-GB" dirty="0">
                <a:hlinkClick r:id="rId2"/>
              </a:rPr>
              <a:t>https://superevr.com/blog/2011/xss-in-skype-for-ios/</a:t>
            </a:r>
            <a:endParaRPr lang="en-GB" dirty="0"/>
          </a:p>
        </p:txBody>
      </p:sp>
      <p:pic>
        <p:nvPicPr>
          <p:cNvPr id="6146" name="Picture 2" descr="javascript alert(m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7" y="2204864"/>
            <a:ext cx="2337048" cy="350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7127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XML Processing</a:t>
            </a:r>
            <a:endParaRPr lang="en-GB" dirty="0"/>
          </a:p>
        </p:txBody>
      </p:sp>
      <p:sp>
        <p:nvSpPr>
          <p:cNvPr id="3" name="Text Placeholder 2"/>
          <p:cNvSpPr>
            <a:spLocks noGrp="1"/>
          </p:cNvSpPr>
          <p:nvPr>
            <p:ph type="body" sz="quarter" idx="13"/>
          </p:nvPr>
        </p:nvSpPr>
        <p:spPr/>
        <p:txBody>
          <a:bodyPr/>
          <a:lstStyle/>
          <a:p>
            <a:r>
              <a:rPr lang="en-GB" dirty="0" smtClean="0"/>
              <a:t>Overview</a:t>
            </a:r>
            <a:endParaRPr lang="en-GB" dirty="0"/>
          </a:p>
        </p:txBody>
      </p:sp>
      <p:sp>
        <p:nvSpPr>
          <p:cNvPr id="4" name="Text Placeholder 3"/>
          <p:cNvSpPr>
            <a:spLocks noGrp="1"/>
          </p:cNvSpPr>
          <p:nvPr>
            <p:ph type="body" sz="quarter" idx="14"/>
          </p:nvPr>
        </p:nvSpPr>
        <p:spPr/>
        <p:txBody>
          <a:bodyPr/>
          <a:lstStyle/>
          <a:p>
            <a:r>
              <a:rPr lang="en-GB" dirty="0" smtClean="0"/>
              <a:t>Widely used in mobile apps</a:t>
            </a:r>
          </a:p>
          <a:p>
            <a:endParaRPr lang="en-GB" dirty="0"/>
          </a:p>
          <a:p>
            <a:r>
              <a:rPr lang="en-GB" dirty="0" smtClean="0"/>
              <a:t>iOS offers 2 options for parsing XML with the SDK:</a:t>
            </a:r>
          </a:p>
          <a:p>
            <a:pPr lvl="1"/>
            <a:r>
              <a:rPr lang="en-GB" dirty="0" err="1" smtClean="0"/>
              <a:t>NSXMLParser</a:t>
            </a:r>
            <a:endParaRPr lang="en-GB" dirty="0" smtClean="0"/>
          </a:p>
          <a:p>
            <a:pPr lvl="1"/>
            <a:r>
              <a:rPr lang="en-GB" dirty="0" smtClean="0"/>
              <a:t>libXML2</a:t>
            </a:r>
          </a:p>
          <a:p>
            <a:pPr lvl="1"/>
            <a:endParaRPr lang="en-GB" dirty="0"/>
          </a:p>
          <a:p>
            <a:r>
              <a:rPr lang="en-GB" dirty="0" smtClean="0"/>
              <a:t>Lots of other third party implementations exist</a:t>
            </a:r>
            <a:endParaRPr lang="en-GB" dirty="0"/>
          </a:p>
          <a:p>
            <a:pPr lvl="1"/>
            <a:endParaRPr lang="en-GB" dirty="0" smtClean="0"/>
          </a:p>
        </p:txBody>
      </p:sp>
    </p:spTree>
    <p:extLst>
      <p:ext uri="{BB962C8B-B14F-4D97-AF65-F5344CB8AC3E}">
        <p14:creationId xmlns:p14="http://schemas.microsoft.com/office/powerpoint/2010/main" val="39590538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XML Processing</a:t>
            </a:r>
            <a:endParaRPr lang="en-GB" dirty="0"/>
          </a:p>
        </p:txBody>
      </p:sp>
      <p:sp>
        <p:nvSpPr>
          <p:cNvPr id="3" name="Text Placeholder 2"/>
          <p:cNvSpPr>
            <a:spLocks noGrp="1"/>
          </p:cNvSpPr>
          <p:nvPr>
            <p:ph type="body" sz="quarter" idx="13"/>
          </p:nvPr>
        </p:nvSpPr>
        <p:spPr/>
        <p:txBody>
          <a:bodyPr/>
          <a:lstStyle/>
          <a:p>
            <a:r>
              <a:rPr lang="en-GB" dirty="0" err="1" smtClean="0"/>
              <a:t>NSXMLParser</a:t>
            </a:r>
            <a:endParaRPr lang="en-GB" dirty="0"/>
          </a:p>
        </p:txBody>
      </p:sp>
      <p:sp>
        <p:nvSpPr>
          <p:cNvPr id="4" name="Text Placeholder 3"/>
          <p:cNvSpPr>
            <a:spLocks noGrp="1"/>
          </p:cNvSpPr>
          <p:nvPr>
            <p:ph type="body" sz="quarter" idx="14"/>
          </p:nvPr>
        </p:nvSpPr>
        <p:spPr/>
        <p:txBody>
          <a:bodyPr/>
          <a:lstStyle/>
          <a:p>
            <a:r>
              <a:rPr lang="en-GB" dirty="0" smtClean="0"/>
              <a:t>Not vulnerable to “billion laughs” attack by default</a:t>
            </a:r>
          </a:p>
          <a:p>
            <a:pPr lvl="1"/>
            <a:r>
              <a:rPr lang="en-GB" dirty="0" smtClean="0"/>
              <a:t>Parser raises a </a:t>
            </a:r>
            <a:r>
              <a:rPr lang="en-GB" i="1" dirty="0" err="1"/>
              <a:t>NSXMLParserEntityRefLoopError</a:t>
            </a:r>
            <a:r>
              <a:rPr lang="en-GB" dirty="0"/>
              <a:t> </a:t>
            </a:r>
            <a:r>
              <a:rPr lang="en-GB" dirty="0" smtClean="0"/>
              <a:t> exception</a:t>
            </a:r>
          </a:p>
          <a:p>
            <a:endParaRPr lang="en-GB" dirty="0"/>
          </a:p>
          <a:p>
            <a:r>
              <a:rPr lang="en-GB" dirty="0" smtClean="0"/>
              <a:t>Not vulnerable to </a:t>
            </a:r>
            <a:r>
              <a:rPr lang="en-GB" dirty="0" err="1" smtClean="0"/>
              <a:t>eXternal</a:t>
            </a:r>
            <a:r>
              <a:rPr lang="en-GB" dirty="0" smtClean="0"/>
              <a:t> Xml Entity injection by default</a:t>
            </a:r>
          </a:p>
          <a:p>
            <a:endParaRPr lang="en-GB" dirty="0"/>
          </a:p>
          <a:p>
            <a:r>
              <a:rPr lang="en-GB" dirty="0" smtClean="0"/>
              <a:t>Developer must enable the </a:t>
            </a:r>
            <a:r>
              <a:rPr lang="en-GB" i="1" dirty="0" err="1"/>
              <a:t>setShouldResolveExternalEntities</a:t>
            </a:r>
            <a:r>
              <a:rPr lang="en-GB" dirty="0"/>
              <a:t> </a:t>
            </a:r>
            <a:r>
              <a:rPr lang="en-GB" dirty="0" smtClean="0"/>
              <a:t> option</a:t>
            </a:r>
          </a:p>
          <a:p>
            <a:pPr lvl="1"/>
            <a:r>
              <a:rPr lang="en-GB" dirty="0" smtClean="0"/>
              <a:t>Not unthinkable, seen in practice on several occasions</a:t>
            </a:r>
            <a:endParaRPr lang="en-GB" dirty="0"/>
          </a:p>
        </p:txBody>
      </p:sp>
      <p:sp>
        <p:nvSpPr>
          <p:cNvPr id="5" name="Rectangle 4"/>
          <p:cNvSpPr/>
          <p:nvPr/>
        </p:nvSpPr>
        <p:spPr>
          <a:xfrm>
            <a:off x="683568" y="4726885"/>
            <a:ext cx="7920880" cy="646331"/>
          </a:xfrm>
          <a:prstGeom prst="rect">
            <a:avLst/>
          </a:prstGeom>
          <a:solidFill>
            <a:schemeClr val="bg1"/>
          </a:solidFill>
          <a:ln>
            <a:solidFill>
              <a:schemeClr val="tx2"/>
            </a:solidFill>
          </a:ln>
        </p:spPr>
        <p:txBody>
          <a:bodyPr wrap="square">
            <a:spAutoFit/>
          </a:bodyPr>
          <a:lstStyle/>
          <a:p>
            <a:r>
              <a:rPr lang="en-GB" dirty="0" err="1" smtClean="0"/>
              <a:t>NSXMLParser</a:t>
            </a:r>
            <a:r>
              <a:rPr lang="en-GB" dirty="0" smtClean="0"/>
              <a:t> </a:t>
            </a:r>
            <a:r>
              <a:rPr lang="en-GB" dirty="0"/>
              <a:t>*</a:t>
            </a:r>
            <a:r>
              <a:rPr lang="en-GB" dirty="0" err="1"/>
              <a:t>addressParser</a:t>
            </a:r>
            <a:r>
              <a:rPr lang="en-GB" dirty="0"/>
              <a:t> = [[</a:t>
            </a:r>
            <a:r>
              <a:rPr lang="en-GB" dirty="0" err="1"/>
              <a:t>NSXMLParser</a:t>
            </a:r>
            <a:r>
              <a:rPr lang="en-GB" dirty="0"/>
              <a:t> </a:t>
            </a:r>
            <a:r>
              <a:rPr lang="en-GB" dirty="0" err="1"/>
              <a:t>alloc</a:t>
            </a:r>
            <a:r>
              <a:rPr lang="en-GB" dirty="0"/>
              <a:t>] </a:t>
            </a:r>
            <a:r>
              <a:rPr lang="en-GB" dirty="0" err="1"/>
              <a:t>initWithData:xmlData</a:t>
            </a:r>
            <a:r>
              <a:rPr lang="en-GB" dirty="0"/>
              <a:t>];</a:t>
            </a:r>
          </a:p>
          <a:p>
            <a:r>
              <a:rPr lang="en-GB" dirty="0" smtClean="0"/>
              <a:t>[</a:t>
            </a:r>
            <a:r>
              <a:rPr lang="en-GB" dirty="0" err="1"/>
              <a:t>addressParser</a:t>
            </a:r>
            <a:r>
              <a:rPr lang="en-GB" dirty="0"/>
              <a:t> </a:t>
            </a:r>
            <a:r>
              <a:rPr lang="en-GB" dirty="0" err="1"/>
              <a:t>setShouldResolveExternalEntities:YES</a:t>
            </a:r>
            <a:r>
              <a:rPr lang="en-GB" dirty="0"/>
              <a:t>];</a:t>
            </a:r>
          </a:p>
        </p:txBody>
      </p:sp>
    </p:spTree>
    <p:extLst>
      <p:ext uri="{BB962C8B-B14F-4D97-AF65-F5344CB8AC3E}">
        <p14:creationId xmlns:p14="http://schemas.microsoft.com/office/powerpoint/2010/main" val="21763435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XML Processing</a:t>
            </a:r>
            <a:endParaRPr lang="en-GB" dirty="0"/>
          </a:p>
        </p:txBody>
      </p:sp>
      <p:sp>
        <p:nvSpPr>
          <p:cNvPr id="3" name="Text Placeholder 2"/>
          <p:cNvSpPr>
            <a:spLocks noGrp="1"/>
          </p:cNvSpPr>
          <p:nvPr>
            <p:ph type="body" sz="quarter" idx="13"/>
          </p:nvPr>
        </p:nvSpPr>
        <p:spPr/>
        <p:txBody>
          <a:bodyPr/>
          <a:lstStyle/>
          <a:p>
            <a:r>
              <a:rPr lang="en-GB" dirty="0" smtClean="0"/>
              <a:t>libXML2</a:t>
            </a:r>
            <a:endParaRPr lang="en-GB" dirty="0"/>
          </a:p>
        </p:txBody>
      </p:sp>
      <p:sp>
        <p:nvSpPr>
          <p:cNvPr id="4" name="Text Placeholder 3"/>
          <p:cNvSpPr>
            <a:spLocks noGrp="1"/>
          </p:cNvSpPr>
          <p:nvPr>
            <p:ph type="body" sz="quarter" idx="14"/>
          </p:nvPr>
        </p:nvSpPr>
        <p:spPr/>
        <p:txBody>
          <a:bodyPr/>
          <a:lstStyle/>
          <a:p>
            <a:r>
              <a:rPr lang="en-GB" dirty="0" smtClean="0"/>
              <a:t>Not vulnerable to “billion laughs” attack by default</a:t>
            </a:r>
          </a:p>
          <a:p>
            <a:pPr lvl="1"/>
            <a:r>
              <a:rPr lang="en-GB" dirty="0" smtClean="0"/>
              <a:t>Parser throws error: “</a:t>
            </a:r>
            <a:r>
              <a:rPr lang="en-GB" dirty="0"/>
              <a:t>Detected an entity reference </a:t>
            </a:r>
            <a:r>
              <a:rPr lang="en-GB" dirty="0" smtClean="0"/>
              <a:t>loop”</a:t>
            </a:r>
          </a:p>
          <a:p>
            <a:endParaRPr lang="en-GB" dirty="0" smtClean="0"/>
          </a:p>
          <a:p>
            <a:r>
              <a:rPr lang="en-GB" dirty="0" smtClean="0"/>
              <a:t>Vulnerable to </a:t>
            </a:r>
            <a:r>
              <a:rPr lang="en-GB" dirty="0" err="1" smtClean="0"/>
              <a:t>eXternal</a:t>
            </a:r>
            <a:r>
              <a:rPr lang="en-GB" dirty="0" smtClean="0"/>
              <a:t> XML Entity injection by default!</a:t>
            </a:r>
          </a:p>
          <a:p>
            <a:pPr lvl="1"/>
            <a:endParaRPr lang="en-GB" dirty="0"/>
          </a:p>
        </p:txBody>
      </p:sp>
      <p:sp>
        <p:nvSpPr>
          <p:cNvPr id="5" name="Rectangle 4"/>
          <p:cNvSpPr/>
          <p:nvPr/>
        </p:nvSpPr>
        <p:spPr>
          <a:xfrm>
            <a:off x="755576" y="4061971"/>
            <a:ext cx="7992888" cy="2031325"/>
          </a:xfrm>
          <a:prstGeom prst="rect">
            <a:avLst/>
          </a:prstGeom>
          <a:solidFill>
            <a:schemeClr val="bg1"/>
          </a:solidFill>
          <a:ln>
            <a:solidFill>
              <a:schemeClr val="tx2"/>
            </a:solidFill>
          </a:ln>
        </p:spPr>
        <p:txBody>
          <a:bodyPr wrap="square">
            <a:spAutoFit/>
          </a:bodyPr>
          <a:lstStyle/>
          <a:p>
            <a:r>
              <a:rPr lang="en-GB" dirty="0"/>
              <a:t>-(BOOL) parser:(</a:t>
            </a:r>
            <a:r>
              <a:rPr lang="en-GB" dirty="0" err="1"/>
              <a:t>NSString</a:t>
            </a:r>
            <a:r>
              <a:rPr lang="en-GB" dirty="0"/>
              <a:t> *)xml </a:t>
            </a:r>
            <a:r>
              <a:rPr lang="en-GB" dirty="0" smtClean="0"/>
              <a:t>{</a:t>
            </a:r>
          </a:p>
          <a:p>
            <a:endParaRPr lang="en-GB" dirty="0"/>
          </a:p>
          <a:p>
            <a:r>
              <a:rPr lang="en-GB" dirty="0" err="1"/>
              <a:t>xmlDocPtr</a:t>
            </a:r>
            <a:r>
              <a:rPr lang="en-GB" dirty="0"/>
              <a:t> doc = </a:t>
            </a:r>
            <a:r>
              <a:rPr lang="en-GB" dirty="0" err="1"/>
              <a:t>xmlParseMemory</a:t>
            </a:r>
            <a:r>
              <a:rPr lang="en-GB" dirty="0"/>
              <a:t>([xml UTF8String], [xml lengthOfBytesUsingEncoding:NSUTF8StringEncoding]);</a:t>
            </a:r>
          </a:p>
          <a:p>
            <a:r>
              <a:rPr lang="en-GB" dirty="0"/>
              <a:t> </a:t>
            </a:r>
          </a:p>
          <a:p>
            <a:r>
              <a:rPr lang="en-GB" dirty="0" err="1"/>
              <a:t>xmlNodePtr</a:t>
            </a:r>
            <a:r>
              <a:rPr lang="en-GB" dirty="0"/>
              <a:t> root = </a:t>
            </a:r>
            <a:r>
              <a:rPr lang="en-GB" dirty="0" err="1"/>
              <a:t>xmlDocGetRootElement</a:t>
            </a:r>
            <a:r>
              <a:rPr lang="en-GB" dirty="0"/>
              <a:t>(doc);</a:t>
            </a:r>
          </a:p>
          <a:p>
            <a:r>
              <a:rPr lang="en-GB" dirty="0"/>
              <a:t>}</a:t>
            </a:r>
          </a:p>
        </p:txBody>
      </p:sp>
    </p:spTree>
    <p:extLst>
      <p:ext uri="{BB962C8B-B14F-4D97-AF65-F5344CB8AC3E}">
        <p14:creationId xmlns:p14="http://schemas.microsoft.com/office/powerpoint/2010/main" val="20504027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a:t>
            </a:r>
            <a:endParaRPr lang="en-GB" dirty="0"/>
          </a:p>
        </p:txBody>
      </p:sp>
      <p:sp>
        <p:nvSpPr>
          <p:cNvPr id="3" name="Text Placeholder 2"/>
          <p:cNvSpPr>
            <a:spLocks noGrp="1"/>
          </p:cNvSpPr>
          <p:nvPr>
            <p:ph type="body" sz="quarter" idx="13"/>
          </p:nvPr>
        </p:nvSpPr>
        <p:spPr/>
        <p:txBody>
          <a:bodyPr/>
          <a:lstStyle/>
          <a:p>
            <a:r>
              <a:rPr lang="en-GB" dirty="0" smtClean="0"/>
              <a:t>Overview</a:t>
            </a:r>
            <a:endParaRPr lang="en-GB" dirty="0"/>
          </a:p>
        </p:txBody>
      </p:sp>
      <p:sp>
        <p:nvSpPr>
          <p:cNvPr id="4" name="Text Placeholder 3"/>
          <p:cNvSpPr>
            <a:spLocks noGrp="1"/>
          </p:cNvSpPr>
          <p:nvPr>
            <p:ph type="body" sz="quarter" idx="14"/>
          </p:nvPr>
        </p:nvSpPr>
        <p:spPr/>
        <p:txBody>
          <a:bodyPr/>
          <a:lstStyle/>
          <a:p>
            <a:r>
              <a:rPr lang="en-GB" dirty="0" smtClean="0"/>
              <a:t>Apps may need to store data client-side</a:t>
            </a:r>
          </a:p>
          <a:p>
            <a:pPr lvl="1"/>
            <a:r>
              <a:rPr lang="en-GB" dirty="0" smtClean="0"/>
              <a:t>API supports  SQLite</a:t>
            </a:r>
            <a:endParaRPr lang="en-GB" dirty="0"/>
          </a:p>
          <a:p>
            <a:endParaRPr lang="en-GB" dirty="0" smtClean="0"/>
          </a:p>
          <a:p>
            <a:r>
              <a:rPr lang="en-GB" dirty="0" err="1" smtClean="0"/>
              <a:t>Unsanitised</a:t>
            </a:r>
            <a:r>
              <a:rPr lang="en-GB" dirty="0" smtClean="0"/>
              <a:t> user input in dynamic queries leads to SQL injection</a:t>
            </a:r>
          </a:p>
          <a:p>
            <a:endParaRPr lang="en-GB" dirty="0" smtClean="0"/>
          </a:p>
          <a:p>
            <a:endParaRPr lang="en-GB" dirty="0" smtClean="0"/>
          </a:p>
          <a:p>
            <a:endParaRPr lang="en-GB" dirty="0"/>
          </a:p>
          <a:p>
            <a:endParaRPr lang="en-GB" dirty="0"/>
          </a:p>
          <a:p>
            <a:r>
              <a:rPr lang="en-GB" dirty="0" smtClean="0"/>
              <a:t>Used parameterised queries!</a:t>
            </a:r>
          </a:p>
          <a:p>
            <a:endParaRPr lang="en-GB" dirty="0"/>
          </a:p>
          <a:p>
            <a:endParaRPr lang="en-GB" dirty="0" smtClean="0"/>
          </a:p>
          <a:p>
            <a:endParaRPr lang="en-GB" dirty="0"/>
          </a:p>
        </p:txBody>
      </p:sp>
      <p:sp>
        <p:nvSpPr>
          <p:cNvPr id="6" name="Rectangle 5"/>
          <p:cNvSpPr/>
          <p:nvPr/>
        </p:nvSpPr>
        <p:spPr>
          <a:xfrm>
            <a:off x="683568" y="3458263"/>
            <a:ext cx="7920880" cy="923330"/>
          </a:xfrm>
          <a:prstGeom prst="rect">
            <a:avLst/>
          </a:prstGeom>
          <a:solidFill>
            <a:schemeClr val="bg1"/>
          </a:solidFill>
          <a:ln>
            <a:solidFill>
              <a:schemeClr val="tx2"/>
            </a:solidFill>
          </a:ln>
        </p:spPr>
        <p:txBody>
          <a:bodyPr wrap="square">
            <a:spAutoFit/>
          </a:bodyPr>
          <a:lstStyle/>
          <a:p>
            <a:r>
              <a:rPr lang="en-GB" dirty="0" err="1"/>
              <a:t>NSString</a:t>
            </a:r>
            <a:r>
              <a:rPr lang="en-GB" dirty="0"/>
              <a:t> *</a:t>
            </a:r>
            <a:r>
              <a:rPr lang="en-GB" dirty="0" err="1"/>
              <a:t>sql</a:t>
            </a:r>
            <a:r>
              <a:rPr lang="en-GB" dirty="0"/>
              <a:t> = [</a:t>
            </a:r>
            <a:r>
              <a:rPr lang="en-GB" dirty="0" err="1"/>
              <a:t>NSString</a:t>
            </a:r>
            <a:r>
              <a:rPr lang="en-GB" dirty="0"/>
              <a:t> </a:t>
            </a:r>
            <a:r>
              <a:rPr lang="en-GB" dirty="0" err="1"/>
              <a:t>stringWithFormat</a:t>
            </a:r>
            <a:r>
              <a:rPr lang="en-GB" dirty="0"/>
              <a:t>:@"</a:t>
            </a:r>
            <a:r>
              <a:rPr lang="en-GB" dirty="0">
                <a:solidFill>
                  <a:srgbClr val="FF0000"/>
                </a:solidFill>
              </a:rPr>
              <a:t>SELECT name FROM products WHERE id = '%@</a:t>
            </a:r>
            <a:r>
              <a:rPr lang="en-GB" dirty="0"/>
              <a:t>'", id</a:t>
            </a:r>
            <a:r>
              <a:rPr lang="en-GB" dirty="0" smtClean="0"/>
              <a:t>];</a:t>
            </a:r>
          </a:p>
          <a:p>
            <a:r>
              <a:rPr lang="en-GB" dirty="0" err="1" smtClean="0"/>
              <a:t>const</a:t>
            </a:r>
            <a:r>
              <a:rPr lang="en-GB" dirty="0" smtClean="0"/>
              <a:t> char *query = [</a:t>
            </a:r>
            <a:r>
              <a:rPr lang="en-GB" dirty="0" err="1" smtClean="0"/>
              <a:t>sql</a:t>
            </a:r>
            <a:r>
              <a:rPr lang="en-GB" dirty="0" smtClean="0"/>
              <a:t> UTF8String];</a:t>
            </a:r>
            <a:endParaRPr lang="en-GB" dirty="0"/>
          </a:p>
        </p:txBody>
      </p:sp>
      <p:sp>
        <p:nvSpPr>
          <p:cNvPr id="8" name="Rectangle 7"/>
          <p:cNvSpPr/>
          <p:nvPr/>
        </p:nvSpPr>
        <p:spPr>
          <a:xfrm>
            <a:off x="633722" y="5330825"/>
            <a:ext cx="7951965" cy="923330"/>
          </a:xfrm>
          <a:prstGeom prst="rect">
            <a:avLst/>
          </a:prstGeom>
          <a:solidFill>
            <a:schemeClr val="bg1"/>
          </a:solidFill>
          <a:ln>
            <a:solidFill>
              <a:schemeClr val="tx2"/>
            </a:solidFill>
          </a:ln>
        </p:spPr>
        <p:txBody>
          <a:bodyPr wrap="square">
            <a:spAutoFit/>
          </a:bodyPr>
          <a:lstStyle/>
          <a:p>
            <a:r>
              <a:rPr lang="en-GB" dirty="0" err="1"/>
              <a:t>const</a:t>
            </a:r>
            <a:r>
              <a:rPr lang="en-GB" dirty="0"/>
              <a:t> char *</a:t>
            </a:r>
            <a:r>
              <a:rPr lang="en-GB" dirty="0" err="1"/>
              <a:t>sql</a:t>
            </a:r>
            <a:r>
              <a:rPr lang="en-GB" dirty="0"/>
              <a:t> = "SELECT name FROM products WHERE id = ?";</a:t>
            </a:r>
          </a:p>
          <a:p>
            <a:r>
              <a:rPr lang="en-GB" dirty="0"/>
              <a:t>sqlite3_prepare_v2(database, </a:t>
            </a:r>
            <a:r>
              <a:rPr lang="en-GB" dirty="0" err="1"/>
              <a:t>sql</a:t>
            </a:r>
            <a:r>
              <a:rPr lang="en-GB" dirty="0"/>
              <a:t>, -1, &amp;</a:t>
            </a:r>
            <a:r>
              <a:rPr lang="en-GB" dirty="0" err="1"/>
              <a:t>sql_statement</a:t>
            </a:r>
            <a:r>
              <a:rPr lang="en-GB" dirty="0"/>
              <a:t>, NULL);</a:t>
            </a:r>
          </a:p>
          <a:p>
            <a:r>
              <a:rPr lang="en-GB" dirty="0"/>
              <a:t>sqlite3_bind_text(&amp;</a:t>
            </a:r>
            <a:r>
              <a:rPr lang="en-GB" dirty="0" err="1"/>
              <a:t>sql_statement</a:t>
            </a:r>
            <a:r>
              <a:rPr lang="en-GB" dirty="0"/>
              <a:t>, 1, id, -1, SQLITE_TRANSIENT);</a:t>
            </a:r>
          </a:p>
        </p:txBody>
      </p:sp>
    </p:spTree>
    <p:extLst>
      <p:ext uri="{BB962C8B-B14F-4D97-AF65-F5344CB8AC3E}">
        <p14:creationId xmlns:p14="http://schemas.microsoft.com/office/powerpoint/2010/main" val="57877926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a:t>
            </a:r>
            <a:endParaRPr lang="en-GB" dirty="0"/>
          </a:p>
        </p:txBody>
      </p:sp>
      <p:sp>
        <p:nvSpPr>
          <p:cNvPr id="3" name="Text Placeholder 2"/>
          <p:cNvSpPr>
            <a:spLocks noGrp="1"/>
          </p:cNvSpPr>
          <p:nvPr>
            <p:ph type="body" sz="quarter" idx="13"/>
          </p:nvPr>
        </p:nvSpPr>
        <p:spPr/>
        <p:txBody>
          <a:bodyPr/>
          <a:lstStyle/>
          <a:p>
            <a:r>
              <a:rPr lang="en-GB" dirty="0" smtClean="0"/>
              <a:t>Demo</a:t>
            </a:r>
            <a:endParaRPr lang="en-GB" dirty="0"/>
          </a:p>
        </p:txBody>
      </p:sp>
      <p:sp>
        <p:nvSpPr>
          <p:cNvPr id="4" name="Text Placeholder 3"/>
          <p:cNvSpPr>
            <a:spLocks noGrp="1"/>
          </p:cNvSpPr>
          <p:nvPr>
            <p:ph type="body" sz="quarter" idx="14"/>
          </p:nvPr>
        </p:nvSpPr>
        <p:spPr/>
        <p:txBody>
          <a:bodyPr/>
          <a:lstStyle/>
          <a:p>
            <a:endParaRPr lang="en-GB" dirty="0" smtClean="0"/>
          </a:p>
          <a:p>
            <a:endParaRPr lang="en-GB" dirty="0"/>
          </a:p>
          <a:p>
            <a:endParaRPr lang="en-GB" dirty="0" smtClean="0"/>
          </a:p>
          <a:p>
            <a:endParaRPr lang="en-GB" dirty="0"/>
          </a:p>
          <a:p>
            <a:endParaRPr lang="en-GB" dirty="0" smtClean="0"/>
          </a:p>
          <a:p>
            <a:pPr marL="0" indent="0" algn="ctr">
              <a:buNone/>
            </a:pPr>
            <a:r>
              <a:rPr lang="en-GB" dirty="0" smtClean="0"/>
              <a:t>DEMO</a:t>
            </a:r>
            <a:endParaRPr lang="en-GB" dirty="0"/>
          </a:p>
        </p:txBody>
      </p:sp>
      <p:sp>
        <p:nvSpPr>
          <p:cNvPr id="6" name="Rectangle 5"/>
          <p:cNvSpPr/>
          <p:nvPr/>
        </p:nvSpPr>
        <p:spPr>
          <a:xfrm>
            <a:off x="323528" y="1556792"/>
            <a:ext cx="8280920" cy="1477328"/>
          </a:xfrm>
          <a:prstGeom prst="rect">
            <a:avLst/>
          </a:prstGeom>
          <a:solidFill>
            <a:schemeClr val="bg1"/>
          </a:solidFill>
          <a:ln>
            <a:solidFill>
              <a:schemeClr val="tx2"/>
            </a:solidFill>
          </a:ln>
        </p:spPr>
        <p:txBody>
          <a:bodyPr wrap="square">
            <a:spAutoFit/>
          </a:bodyPr>
          <a:lstStyle/>
          <a:p>
            <a:r>
              <a:rPr lang="en-GB" dirty="0" smtClean="0"/>
              <a:t>    </a:t>
            </a:r>
            <a:r>
              <a:rPr lang="en-GB" dirty="0" err="1" smtClean="0"/>
              <a:t>NSString</a:t>
            </a:r>
            <a:r>
              <a:rPr lang="en-GB" dirty="0" smtClean="0"/>
              <a:t> </a:t>
            </a:r>
            <a:r>
              <a:rPr lang="en-GB" dirty="0"/>
              <a:t>*</a:t>
            </a:r>
            <a:r>
              <a:rPr lang="en-GB" dirty="0" err="1"/>
              <a:t>sql</a:t>
            </a:r>
            <a:r>
              <a:rPr lang="en-GB" dirty="0"/>
              <a:t> = [</a:t>
            </a:r>
            <a:r>
              <a:rPr lang="en-GB" dirty="0" err="1"/>
              <a:t>NSString</a:t>
            </a:r>
            <a:r>
              <a:rPr lang="en-GB" dirty="0"/>
              <a:t> </a:t>
            </a:r>
            <a:r>
              <a:rPr lang="en-GB" dirty="0" err="1"/>
              <a:t>stringWithFormat</a:t>
            </a:r>
            <a:r>
              <a:rPr lang="en-GB" dirty="0"/>
              <a:t>:@</a:t>
            </a:r>
            <a:r>
              <a:rPr lang="en-GB" dirty="0">
                <a:solidFill>
                  <a:srgbClr val="FF0000"/>
                </a:solidFill>
              </a:rPr>
              <a:t>"INSERT INTO tweets VALUES('1', </a:t>
            </a:r>
            <a:r>
              <a:rPr lang="en-GB" dirty="0" smtClean="0">
                <a:solidFill>
                  <a:srgbClr val="FF0000"/>
                </a:solidFill>
              </a:rPr>
              <a:t>'%@','%@','%@')", </a:t>
            </a:r>
            <a:r>
              <a:rPr lang="en-GB" dirty="0">
                <a:solidFill>
                  <a:srgbClr val="FF0000"/>
                </a:solidFill>
              </a:rPr>
              <a:t>tweet, user, </a:t>
            </a:r>
            <a:r>
              <a:rPr lang="en-GB" dirty="0" err="1">
                <a:solidFill>
                  <a:srgbClr val="FF0000"/>
                </a:solidFill>
              </a:rPr>
              <a:t>displayname</a:t>
            </a:r>
            <a:r>
              <a:rPr lang="en-GB" dirty="0">
                <a:solidFill>
                  <a:srgbClr val="FF0000"/>
                </a:solidFill>
              </a:rPr>
              <a:t>]</a:t>
            </a:r>
            <a:r>
              <a:rPr lang="en-GB" dirty="0"/>
              <a:t>;</a:t>
            </a:r>
          </a:p>
          <a:p>
            <a:r>
              <a:rPr lang="en-GB" dirty="0" smtClean="0"/>
              <a:t>    </a:t>
            </a:r>
            <a:r>
              <a:rPr lang="en-GB" dirty="0" err="1" smtClean="0"/>
              <a:t>const</a:t>
            </a:r>
            <a:r>
              <a:rPr lang="en-GB" dirty="0" smtClean="0"/>
              <a:t> </a:t>
            </a:r>
            <a:r>
              <a:rPr lang="en-GB" dirty="0"/>
              <a:t>char *</a:t>
            </a:r>
            <a:r>
              <a:rPr lang="en-GB" dirty="0" err="1"/>
              <a:t>insert_stmt</a:t>
            </a:r>
            <a:r>
              <a:rPr lang="en-GB" dirty="0"/>
              <a:t> = [</a:t>
            </a:r>
            <a:r>
              <a:rPr lang="en-GB" dirty="0" err="1"/>
              <a:t>sql</a:t>
            </a:r>
            <a:r>
              <a:rPr lang="en-GB" dirty="0"/>
              <a:t> UTF8String];</a:t>
            </a:r>
          </a:p>
          <a:p>
            <a:r>
              <a:rPr lang="en-GB" dirty="0"/>
              <a:t>    </a:t>
            </a:r>
            <a:r>
              <a:rPr lang="en-GB" dirty="0" smtClean="0"/>
              <a:t>sqlite3_prepare_v2(database</a:t>
            </a:r>
            <a:r>
              <a:rPr lang="en-GB" dirty="0"/>
              <a:t>, </a:t>
            </a:r>
            <a:r>
              <a:rPr lang="en-GB" dirty="0" err="1"/>
              <a:t>insert_stmt</a:t>
            </a:r>
            <a:r>
              <a:rPr lang="en-GB" dirty="0"/>
              <a:t>, -1, &amp;statement, NULL);</a:t>
            </a:r>
          </a:p>
          <a:p>
            <a:r>
              <a:rPr lang="en-GB" dirty="0"/>
              <a:t>    </a:t>
            </a:r>
            <a:r>
              <a:rPr lang="en-GB" dirty="0" smtClean="0"/>
              <a:t>if </a:t>
            </a:r>
            <a:r>
              <a:rPr lang="en-GB" dirty="0"/>
              <a:t>(sqlite3_step(statement) == SQLITE_DONE)</a:t>
            </a:r>
          </a:p>
        </p:txBody>
      </p:sp>
    </p:spTree>
    <p:extLst>
      <p:ext uri="{BB962C8B-B14F-4D97-AF65-F5344CB8AC3E}">
        <p14:creationId xmlns:p14="http://schemas.microsoft.com/office/powerpoint/2010/main" val="16827366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3"/>
          </p:nvPr>
        </p:nvSpPr>
        <p:spPr/>
        <p:txBody>
          <a:bodyPr/>
          <a:lstStyle/>
          <a:p>
            <a:r>
              <a:rPr lang="en-GB" dirty="0" smtClean="0"/>
              <a:t>Why Mobile Security?</a:t>
            </a:r>
            <a:endParaRPr lang="en-GB" dirty="0"/>
          </a:p>
        </p:txBody>
      </p:sp>
      <p:sp>
        <p:nvSpPr>
          <p:cNvPr id="4" name="Text Placeholder 3"/>
          <p:cNvSpPr>
            <a:spLocks noGrp="1"/>
          </p:cNvSpPr>
          <p:nvPr>
            <p:ph type="body" sz="quarter" idx="14"/>
          </p:nvPr>
        </p:nvSpPr>
        <p:spPr>
          <a:xfrm>
            <a:off x="251520" y="1700808"/>
            <a:ext cx="8715436" cy="4786346"/>
          </a:xfrm>
        </p:spPr>
        <p:txBody>
          <a:bodyPr/>
          <a:lstStyle/>
          <a:p>
            <a:pPr marL="0" indent="0">
              <a:buNone/>
            </a:pPr>
            <a:r>
              <a:rPr lang="en-GB" b="1" dirty="0"/>
              <a:t>Mobile Security</a:t>
            </a:r>
          </a:p>
          <a:p>
            <a:pPr>
              <a:buFontTx/>
              <a:buChar char="-"/>
            </a:pPr>
            <a:r>
              <a:rPr lang="en-GB" dirty="0"/>
              <a:t>In focus over last few years</a:t>
            </a:r>
          </a:p>
          <a:p>
            <a:pPr>
              <a:buFontTx/>
              <a:buChar char="-"/>
            </a:pPr>
            <a:r>
              <a:rPr lang="en-GB" dirty="0"/>
              <a:t>Steady increase in requests for mobile app assessments</a:t>
            </a:r>
          </a:p>
          <a:p>
            <a:pPr>
              <a:buFontTx/>
              <a:buChar char="-"/>
            </a:pPr>
            <a:r>
              <a:rPr lang="en-GB" dirty="0"/>
              <a:t>Public app problems:</a:t>
            </a:r>
          </a:p>
          <a:p>
            <a:pPr lvl="1">
              <a:buFontTx/>
              <a:buChar char="-"/>
            </a:pPr>
            <a:r>
              <a:rPr lang="en-GB" dirty="0"/>
              <a:t>Citigroup data storage</a:t>
            </a:r>
          </a:p>
          <a:p>
            <a:pPr lvl="1">
              <a:buFontTx/>
              <a:buChar char="-"/>
            </a:pPr>
            <a:r>
              <a:rPr lang="en-GB" dirty="0"/>
              <a:t>Skype XSS &amp; Protocol Handler vulnerabilities</a:t>
            </a:r>
          </a:p>
          <a:p>
            <a:pPr>
              <a:buFontTx/>
              <a:buChar char="-"/>
            </a:pPr>
            <a:r>
              <a:rPr lang="en-GB" dirty="0"/>
              <a:t>Often hold personal data</a:t>
            </a:r>
          </a:p>
          <a:p>
            <a:pPr lvl="1">
              <a:buFontTx/>
              <a:buChar char="-"/>
            </a:pPr>
            <a:r>
              <a:rPr lang="en-GB" dirty="0"/>
              <a:t>Online banking, social networking etc…</a:t>
            </a:r>
          </a:p>
          <a:p>
            <a:pPr marL="0" indent="0">
              <a:buNone/>
            </a:pPr>
            <a:endParaRPr lang="en-GB" dirty="0"/>
          </a:p>
          <a:p>
            <a:pPr marL="0" indent="0">
              <a:buNone/>
            </a:pPr>
            <a:r>
              <a:rPr lang="en-GB" b="1" dirty="0" smtClean="0"/>
              <a:t>Why iOS Apps?</a:t>
            </a:r>
          </a:p>
          <a:p>
            <a:pPr>
              <a:buFontTx/>
              <a:buChar char="-"/>
            </a:pPr>
            <a:r>
              <a:rPr lang="en-GB" dirty="0"/>
              <a:t>Apple have a 52% market share </a:t>
            </a:r>
            <a:r>
              <a:rPr lang="en-GB" sz="1100" dirty="0"/>
              <a:t>[1]</a:t>
            </a:r>
          </a:p>
          <a:p>
            <a:pPr>
              <a:buFontTx/>
              <a:buChar char="-"/>
            </a:pPr>
            <a:r>
              <a:rPr lang="en-GB" dirty="0" smtClean="0"/>
              <a:t>Over half a million apps in App Store</a:t>
            </a:r>
          </a:p>
          <a:p>
            <a:pPr>
              <a:buFontTx/>
              <a:buChar char="-"/>
            </a:pPr>
            <a:endParaRPr lang="en-GB" dirty="0" smtClean="0"/>
          </a:p>
        </p:txBody>
      </p:sp>
      <p:sp>
        <p:nvSpPr>
          <p:cNvPr id="6" name="Rectangle 5"/>
          <p:cNvSpPr/>
          <p:nvPr/>
        </p:nvSpPr>
        <p:spPr>
          <a:xfrm>
            <a:off x="683568" y="6032901"/>
            <a:ext cx="8070910" cy="492443"/>
          </a:xfrm>
          <a:prstGeom prst="rect">
            <a:avLst/>
          </a:prstGeom>
        </p:spPr>
        <p:txBody>
          <a:bodyPr wrap="square">
            <a:spAutoFit/>
          </a:bodyPr>
          <a:lstStyle/>
          <a:p>
            <a:r>
              <a:rPr lang="en-GB" sz="1600" u="sng" dirty="0" smtClean="0">
                <a:hlinkClick r:id="rId3"/>
              </a:rPr>
              <a:t>http</a:t>
            </a:r>
            <a:r>
              <a:rPr lang="en-GB" sz="1600" u="sng" dirty="0">
                <a:hlinkClick r:id="rId3"/>
              </a:rPr>
              <a:t>://www.netmarketshare.com/operating-system-market-share.aspx?qprid=9&amp;qpcustomb=1</a:t>
            </a:r>
            <a:endParaRPr lang="en-GB" sz="1600" dirty="0"/>
          </a:p>
          <a:p>
            <a:endParaRPr lang="en-GB" sz="1000" dirty="0"/>
          </a:p>
        </p:txBody>
      </p:sp>
      <p:pic>
        <p:nvPicPr>
          <p:cNvPr id="3074" name="Picture 2" descr="http://www.netmarketshare.com/chartfx62/temp/CFT0128_102056011B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005064"/>
            <a:ext cx="4248472" cy="19442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16007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Filesystem</a:t>
            </a:r>
            <a:r>
              <a:rPr lang="en-GB" dirty="0" smtClean="0"/>
              <a:t> Interaction</a:t>
            </a:r>
            <a:endParaRPr lang="en-GB" dirty="0"/>
          </a:p>
        </p:txBody>
      </p:sp>
      <p:sp>
        <p:nvSpPr>
          <p:cNvPr id="3" name="Text Placeholder 2"/>
          <p:cNvSpPr>
            <a:spLocks noGrp="1"/>
          </p:cNvSpPr>
          <p:nvPr>
            <p:ph type="body" sz="quarter" idx="13"/>
          </p:nvPr>
        </p:nvSpPr>
        <p:spPr/>
        <p:txBody>
          <a:bodyPr/>
          <a:lstStyle/>
          <a:p>
            <a:r>
              <a:rPr lang="en-GB" dirty="0" smtClean="0"/>
              <a:t>Overview</a:t>
            </a:r>
            <a:endParaRPr lang="en-GB" dirty="0"/>
          </a:p>
        </p:txBody>
      </p:sp>
      <p:sp>
        <p:nvSpPr>
          <p:cNvPr id="4" name="Text Placeholder 3"/>
          <p:cNvSpPr>
            <a:spLocks noGrp="1"/>
          </p:cNvSpPr>
          <p:nvPr>
            <p:ph type="body" sz="quarter" idx="14"/>
          </p:nvPr>
        </p:nvSpPr>
        <p:spPr/>
        <p:txBody>
          <a:bodyPr/>
          <a:lstStyle/>
          <a:p>
            <a:r>
              <a:rPr lang="en-GB" dirty="0" smtClean="0"/>
              <a:t>Objective C provides </a:t>
            </a:r>
            <a:r>
              <a:rPr lang="en-GB" dirty="0" err="1" smtClean="0"/>
              <a:t>NSFileManager</a:t>
            </a:r>
            <a:r>
              <a:rPr lang="en-GB" dirty="0" smtClean="0"/>
              <a:t> class for </a:t>
            </a:r>
            <a:r>
              <a:rPr lang="en-GB" dirty="0" err="1" smtClean="0"/>
              <a:t>filesystem</a:t>
            </a:r>
            <a:r>
              <a:rPr lang="en-GB" dirty="0" smtClean="0"/>
              <a:t> access:</a:t>
            </a:r>
          </a:p>
          <a:p>
            <a:pPr lvl="1"/>
            <a:r>
              <a:rPr lang="en-GB" dirty="0" smtClean="0"/>
              <a:t>Check if file exists</a:t>
            </a:r>
          </a:p>
          <a:p>
            <a:pPr lvl="1"/>
            <a:r>
              <a:rPr lang="en-GB" dirty="0" smtClean="0"/>
              <a:t>Compare file contents</a:t>
            </a:r>
          </a:p>
          <a:p>
            <a:pPr lvl="1"/>
            <a:r>
              <a:rPr lang="en-GB" dirty="0" smtClean="0"/>
              <a:t>Check file permissions</a:t>
            </a:r>
          </a:p>
          <a:p>
            <a:pPr lvl="1"/>
            <a:r>
              <a:rPr lang="en-GB" dirty="0" smtClean="0"/>
              <a:t>Move/Copy files</a:t>
            </a:r>
          </a:p>
          <a:p>
            <a:pPr lvl="1"/>
            <a:r>
              <a:rPr lang="en-GB" dirty="0" smtClean="0"/>
              <a:t>Read &amp; write from/to files</a:t>
            </a:r>
          </a:p>
          <a:p>
            <a:endParaRPr lang="en-GB" dirty="0"/>
          </a:p>
          <a:p>
            <a:r>
              <a:rPr lang="en-GB" dirty="0" smtClean="0"/>
              <a:t>Can be affected by traditional file IO issues</a:t>
            </a:r>
          </a:p>
        </p:txBody>
      </p:sp>
    </p:spTree>
    <p:extLst>
      <p:ext uri="{BB962C8B-B14F-4D97-AF65-F5344CB8AC3E}">
        <p14:creationId xmlns:p14="http://schemas.microsoft.com/office/powerpoint/2010/main" val="32209650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Filesystem</a:t>
            </a:r>
            <a:r>
              <a:rPr lang="en-GB" dirty="0" smtClean="0"/>
              <a:t> Interaction</a:t>
            </a:r>
            <a:endParaRPr lang="en-GB" dirty="0"/>
          </a:p>
        </p:txBody>
      </p:sp>
      <p:sp>
        <p:nvSpPr>
          <p:cNvPr id="3" name="Text Placeholder 2"/>
          <p:cNvSpPr>
            <a:spLocks noGrp="1"/>
          </p:cNvSpPr>
          <p:nvPr>
            <p:ph type="body" sz="quarter" idx="13"/>
          </p:nvPr>
        </p:nvSpPr>
        <p:spPr/>
        <p:txBody>
          <a:bodyPr/>
          <a:lstStyle/>
          <a:p>
            <a:r>
              <a:rPr lang="en-GB" dirty="0" smtClean="0"/>
              <a:t>Directory Traversal</a:t>
            </a:r>
            <a:endParaRPr lang="en-GB" dirty="0"/>
          </a:p>
        </p:txBody>
      </p:sp>
      <p:sp>
        <p:nvSpPr>
          <p:cNvPr id="4" name="Text Placeholder 3"/>
          <p:cNvSpPr>
            <a:spLocks noGrp="1"/>
          </p:cNvSpPr>
          <p:nvPr>
            <p:ph type="body" sz="quarter" idx="14"/>
          </p:nvPr>
        </p:nvSpPr>
        <p:spPr/>
        <p:txBody>
          <a:bodyPr/>
          <a:lstStyle/>
          <a:p>
            <a:r>
              <a:rPr lang="en-GB" dirty="0" smtClean="0"/>
              <a:t>Vulnerable to vanilla traversals:</a:t>
            </a:r>
          </a:p>
          <a:p>
            <a:pPr lvl="1"/>
            <a:r>
              <a:rPr lang="en-GB" dirty="0" smtClean="0"/>
              <a:t>../../../../../../../</a:t>
            </a:r>
            <a:endParaRPr lang="en-GB" dirty="0"/>
          </a:p>
        </p:txBody>
      </p:sp>
      <p:sp>
        <p:nvSpPr>
          <p:cNvPr id="5" name="Rectangle 4"/>
          <p:cNvSpPr/>
          <p:nvPr/>
        </p:nvSpPr>
        <p:spPr>
          <a:xfrm>
            <a:off x="467544" y="4422011"/>
            <a:ext cx="8208912" cy="2031325"/>
          </a:xfrm>
          <a:prstGeom prst="rect">
            <a:avLst/>
          </a:prstGeom>
          <a:solidFill>
            <a:schemeClr val="bg1"/>
          </a:solidFill>
          <a:ln>
            <a:solidFill>
              <a:schemeClr val="tx2"/>
            </a:solidFill>
          </a:ln>
        </p:spPr>
        <p:txBody>
          <a:bodyPr wrap="square">
            <a:spAutoFit/>
          </a:bodyPr>
          <a:lstStyle/>
          <a:p>
            <a:r>
              <a:rPr lang="en-GB" dirty="0"/>
              <a:t>- (</a:t>
            </a:r>
            <a:r>
              <a:rPr lang="en-GB" dirty="0" err="1"/>
              <a:t>NSData</a:t>
            </a:r>
            <a:r>
              <a:rPr lang="en-GB" dirty="0"/>
              <a:t>*) </a:t>
            </a:r>
            <a:r>
              <a:rPr lang="en-GB" dirty="0" err="1"/>
              <a:t>readContents</a:t>
            </a:r>
            <a:r>
              <a:rPr lang="en-GB" dirty="0"/>
              <a:t>:(</a:t>
            </a:r>
            <a:r>
              <a:rPr lang="en-GB" dirty="0" err="1"/>
              <a:t>NSString</a:t>
            </a:r>
            <a:r>
              <a:rPr lang="en-GB" dirty="0"/>
              <a:t>*)location {</a:t>
            </a:r>
          </a:p>
          <a:p>
            <a:r>
              <a:rPr lang="en-GB" dirty="0"/>
              <a:t>    </a:t>
            </a:r>
            <a:r>
              <a:rPr lang="en-GB" dirty="0" err="1"/>
              <a:t>NSFileManager</a:t>
            </a:r>
            <a:r>
              <a:rPr lang="en-GB" dirty="0"/>
              <a:t> *</a:t>
            </a:r>
            <a:r>
              <a:rPr lang="en-GB" dirty="0" err="1"/>
              <a:t>filemgr</a:t>
            </a:r>
            <a:r>
              <a:rPr lang="en-GB" dirty="0"/>
              <a:t>;</a:t>
            </a:r>
          </a:p>
          <a:p>
            <a:r>
              <a:rPr lang="en-GB" dirty="0"/>
              <a:t>    </a:t>
            </a:r>
            <a:r>
              <a:rPr lang="en-GB" dirty="0" err="1"/>
              <a:t>NSData</a:t>
            </a:r>
            <a:r>
              <a:rPr lang="en-GB" dirty="0"/>
              <a:t> *buffer;</a:t>
            </a:r>
          </a:p>
          <a:p>
            <a:r>
              <a:rPr lang="en-GB" dirty="0"/>
              <a:t>   </a:t>
            </a:r>
            <a:r>
              <a:rPr lang="en-GB" dirty="0" smtClean="0"/>
              <a:t> </a:t>
            </a:r>
            <a:r>
              <a:rPr lang="en-GB" dirty="0" err="1" smtClean="0"/>
              <a:t>filemgr</a:t>
            </a:r>
            <a:r>
              <a:rPr lang="en-GB" dirty="0" smtClean="0"/>
              <a:t> </a:t>
            </a:r>
            <a:r>
              <a:rPr lang="en-GB" dirty="0"/>
              <a:t>= [</a:t>
            </a:r>
            <a:r>
              <a:rPr lang="en-GB" dirty="0" err="1"/>
              <a:t>NSFileManager</a:t>
            </a:r>
            <a:r>
              <a:rPr lang="en-GB" dirty="0"/>
              <a:t> </a:t>
            </a:r>
            <a:r>
              <a:rPr lang="en-GB" dirty="0" err="1"/>
              <a:t>defaultManager</a:t>
            </a:r>
            <a:r>
              <a:rPr lang="en-GB" dirty="0"/>
              <a:t>];</a:t>
            </a:r>
          </a:p>
          <a:p>
            <a:r>
              <a:rPr lang="en-GB" dirty="0"/>
              <a:t>    buffer = [</a:t>
            </a:r>
            <a:r>
              <a:rPr lang="en-GB" dirty="0" err="1"/>
              <a:t>filemgr</a:t>
            </a:r>
            <a:r>
              <a:rPr lang="en-GB" dirty="0"/>
              <a:t> </a:t>
            </a:r>
            <a:r>
              <a:rPr lang="en-GB" dirty="0" err="1"/>
              <a:t>contentsAtPath:location</a:t>
            </a:r>
            <a:r>
              <a:rPr lang="en-GB" dirty="0"/>
              <a:t>];</a:t>
            </a:r>
          </a:p>
          <a:p>
            <a:r>
              <a:rPr lang="en-GB" dirty="0"/>
              <a:t>   </a:t>
            </a:r>
            <a:r>
              <a:rPr lang="en-GB" dirty="0" smtClean="0"/>
              <a:t> </a:t>
            </a:r>
            <a:r>
              <a:rPr lang="en-GB" dirty="0"/>
              <a:t>return buffer;</a:t>
            </a:r>
          </a:p>
          <a:p>
            <a:r>
              <a:rPr lang="en-GB" dirty="0"/>
              <a:t>}</a:t>
            </a:r>
          </a:p>
        </p:txBody>
      </p:sp>
      <p:sp>
        <p:nvSpPr>
          <p:cNvPr id="6" name="Rectangle 5"/>
          <p:cNvSpPr/>
          <p:nvPr/>
        </p:nvSpPr>
        <p:spPr>
          <a:xfrm>
            <a:off x="467544" y="2804735"/>
            <a:ext cx="8208912" cy="1477328"/>
          </a:xfrm>
          <a:prstGeom prst="rect">
            <a:avLst/>
          </a:prstGeom>
          <a:solidFill>
            <a:schemeClr val="bg1"/>
          </a:solidFill>
          <a:ln>
            <a:solidFill>
              <a:schemeClr val="tx2"/>
            </a:solidFill>
          </a:ln>
        </p:spPr>
        <p:txBody>
          <a:bodyPr wrap="square">
            <a:spAutoFit/>
          </a:bodyPr>
          <a:lstStyle/>
          <a:p>
            <a:r>
              <a:rPr lang="en-GB" dirty="0" err="1"/>
              <a:t>NSString</a:t>
            </a:r>
            <a:r>
              <a:rPr lang="en-GB" dirty="0"/>
              <a:t> *</a:t>
            </a:r>
            <a:r>
              <a:rPr lang="en-GB" dirty="0" err="1"/>
              <a:t>fname</a:t>
            </a:r>
            <a:r>
              <a:rPr lang="en-GB" dirty="0"/>
              <a:t> = @"</a:t>
            </a:r>
            <a:r>
              <a:rPr lang="en-GB" dirty="0">
                <a:solidFill>
                  <a:srgbClr val="FF0000"/>
                </a:solidFill>
              </a:rPr>
              <a:t>../Documents/</a:t>
            </a:r>
            <a:r>
              <a:rPr lang="en-GB" dirty="0" err="1">
                <a:solidFill>
                  <a:srgbClr val="FF0000"/>
                </a:solidFill>
              </a:rPr>
              <a:t>secret.txt</a:t>
            </a:r>
            <a:r>
              <a:rPr lang="en-GB" dirty="0"/>
              <a:t>";</a:t>
            </a:r>
          </a:p>
          <a:p>
            <a:r>
              <a:rPr lang="en-GB" dirty="0" err="1"/>
              <a:t>NSString</a:t>
            </a:r>
            <a:r>
              <a:rPr lang="en-GB" dirty="0"/>
              <a:t> *</a:t>
            </a:r>
            <a:r>
              <a:rPr lang="en-GB" dirty="0" err="1"/>
              <a:t>sourcePath</a:t>
            </a:r>
            <a:r>
              <a:rPr lang="en-GB" dirty="0"/>
              <a:t> = [[</a:t>
            </a:r>
            <a:r>
              <a:rPr lang="en-GB" dirty="0" err="1"/>
              <a:t>NSString</a:t>
            </a:r>
            <a:r>
              <a:rPr lang="en-GB" dirty="0"/>
              <a:t> </a:t>
            </a:r>
            <a:r>
              <a:rPr lang="en-GB" dirty="0" err="1"/>
              <a:t>alloc</a:t>
            </a:r>
            <a:r>
              <a:rPr lang="en-GB" dirty="0"/>
              <a:t>] </a:t>
            </a:r>
            <a:r>
              <a:rPr lang="en-GB" dirty="0" err="1"/>
              <a:t>initWithFormat</a:t>
            </a:r>
            <a:r>
              <a:rPr lang="en-GB" dirty="0"/>
              <a:t>:@"%@/%@", </a:t>
            </a:r>
            <a:r>
              <a:rPr lang="en-GB" dirty="0">
                <a:solidFill>
                  <a:srgbClr val="FF0000"/>
                </a:solidFill>
              </a:rPr>
              <a:t>[[</a:t>
            </a:r>
            <a:r>
              <a:rPr lang="en-GB" dirty="0" err="1">
                <a:solidFill>
                  <a:srgbClr val="FF0000"/>
                </a:solidFill>
              </a:rPr>
              <a:t>NSBundle</a:t>
            </a:r>
            <a:r>
              <a:rPr lang="en-GB" dirty="0">
                <a:solidFill>
                  <a:srgbClr val="FF0000"/>
                </a:solidFill>
              </a:rPr>
              <a:t> </a:t>
            </a:r>
            <a:r>
              <a:rPr lang="en-GB" dirty="0" err="1">
                <a:solidFill>
                  <a:srgbClr val="FF0000"/>
                </a:solidFill>
              </a:rPr>
              <a:t>mainBundle</a:t>
            </a:r>
            <a:r>
              <a:rPr lang="en-GB" dirty="0">
                <a:solidFill>
                  <a:srgbClr val="FF0000"/>
                </a:solidFill>
              </a:rPr>
              <a:t>] </a:t>
            </a:r>
            <a:r>
              <a:rPr lang="en-GB" dirty="0" err="1">
                <a:solidFill>
                  <a:srgbClr val="FF0000"/>
                </a:solidFill>
              </a:rPr>
              <a:t>resourcePath</a:t>
            </a:r>
            <a:r>
              <a:rPr lang="en-GB" dirty="0">
                <a:solidFill>
                  <a:srgbClr val="FF0000"/>
                </a:solidFill>
              </a:rPr>
              <a:t>], </a:t>
            </a:r>
            <a:r>
              <a:rPr lang="en-GB" dirty="0" err="1">
                <a:solidFill>
                  <a:srgbClr val="FF0000"/>
                </a:solidFill>
              </a:rPr>
              <a:t>fname</a:t>
            </a:r>
            <a:r>
              <a:rPr lang="en-GB" dirty="0"/>
              <a:t>];        </a:t>
            </a:r>
          </a:p>
          <a:p>
            <a:r>
              <a:rPr lang="en-GB" dirty="0" err="1" smtClean="0"/>
              <a:t>NSString</a:t>
            </a:r>
            <a:r>
              <a:rPr lang="en-GB" dirty="0" smtClean="0"/>
              <a:t> </a:t>
            </a:r>
            <a:r>
              <a:rPr lang="en-GB" dirty="0"/>
              <a:t>*contents = [[</a:t>
            </a:r>
            <a:r>
              <a:rPr lang="en-GB" dirty="0" err="1"/>
              <a:t>NSString</a:t>
            </a:r>
            <a:r>
              <a:rPr lang="en-GB" dirty="0"/>
              <a:t> </a:t>
            </a:r>
            <a:r>
              <a:rPr lang="en-GB" dirty="0" err="1"/>
              <a:t>alloc</a:t>
            </a:r>
            <a:r>
              <a:rPr lang="en-GB" dirty="0"/>
              <a:t>] </a:t>
            </a:r>
            <a:r>
              <a:rPr lang="en-GB" dirty="0" err="1"/>
              <a:t>initWithData</a:t>
            </a:r>
            <a:r>
              <a:rPr lang="en-GB" dirty="0"/>
              <a:t>:[</a:t>
            </a:r>
            <a:r>
              <a:rPr lang="en-GB" dirty="0" err="1"/>
              <a:t>fm</a:t>
            </a:r>
            <a:r>
              <a:rPr lang="en-GB" dirty="0"/>
              <a:t> </a:t>
            </a:r>
            <a:r>
              <a:rPr lang="en-GB" dirty="0" err="1" smtClean="0"/>
              <a:t>readContents:sourcePath</a:t>
            </a:r>
            <a:r>
              <a:rPr lang="en-GB" dirty="0"/>
              <a:t>] encoding:NSUTF8StringEncoding];</a:t>
            </a:r>
          </a:p>
        </p:txBody>
      </p:sp>
    </p:spTree>
    <p:extLst>
      <p:ext uri="{BB962C8B-B14F-4D97-AF65-F5344CB8AC3E}">
        <p14:creationId xmlns:p14="http://schemas.microsoft.com/office/powerpoint/2010/main" val="4419195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Filesystem</a:t>
            </a:r>
            <a:r>
              <a:rPr lang="en-US" dirty="0" smtClean="0"/>
              <a:t> Interaction</a:t>
            </a:r>
            <a:endParaRPr lang="en-US" dirty="0"/>
          </a:p>
        </p:txBody>
      </p:sp>
      <p:sp>
        <p:nvSpPr>
          <p:cNvPr id="3" name="Text Placeholder 2"/>
          <p:cNvSpPr>
            <a:spLocks noGrp="1"/>
          </p:cNvSpPr>
          <p:nvPr>
            <p:ph type="body" sz="quarter" idx="13"/>
          </p:nvPr>
        </p:nvSpPr>
        <p:spPr/>
        <p:txBody>
          <a:bodyPr/>
          <a:lstStyle/>
          <a:p>
            <a:r>
              <a:rPr lang="en-US" dirty="0" smtClean="0"/>
              <a:t>Poison Null Byte Attacks</a:t>
            </a:r>
            <a:endParaRPr lang="en-US" dirty="0"/>
          </a:p>
        </p:txBody>
      </p:sp>
      <p:sp>
        <p:nvSpPr>
          <p:cNvPr id="4" name="Text Placeholder 3"/>
          <p:cNvSpPr>
            <a:spLocks noGrp="1"/>
          </p:cNvSpPr>
          <p:nvPr>
            <p:ph type="body" sz="quarter" idx="14"/>
          </p:nvPr>
        </p:nvSpPr>
        <p:spPr/>
        <p:txBody>
          <a:bodyPr/>
          <a:lstStyle/>
          <a:p>
            <a:r>
              <a:rPr lang="en-US" dirty="0" err="1" smtClean="0"/>
              <a:t>NSString</a:t>
            </a:r>
            <a:r>
              <a:rPr lang="en-US" dirty="0" smtClean="0"/>
              <a:t> does not use null bytes to terminate strings</a:t>
            </a:r>
          </a:p>
          <a:p>
            <a:pPr lvl="1"/>
            <a:r>
              <a:rPr lang="en-US" dirty="0" smtClean="0"/>
              <a:t>Creates problems if used with C file operations</a:t>
            </a:r>
          </a:p>
          <a:p>
            <a:pPr lvl="1"/>
            <a:r>
              <a:rPr lang="en-US" dirty="0" smtClean="0"/>
              <a:t>May allow early termination for bypasses</a:t>
            </a:r>
            <a:endParaRPr lang="en-US" dirty="0"/>
          </a:p>
        </p:txBody>
      </p:sp>
      <p:sp>
        <p:nvSpPr>
          <p:cNvPr id="5" name="Rectangle 4"/>
          <p:cNvSpPr/>
          <p:nvPr/>
        </p:nvSpPr>
        <p:spPr>
          <a:xfrm>
            <a:off x="395536" y="4509120"/>
            <a:ext cx="8424936" cy="1477328"/>
          </a:xfrm>
          <a:prstGeom prst="rect">
            <a:avLst/>
          </a:prstGeom>
          <a:solidFill>
            <a:schemeClr val="bg1"/>
          </a:solidFill>
        </p:spPr>
        <p:txBody>
          <a:bodyPr wrap="square">
            <a:spAutoFit/>
          </a:bodyPr>
          <a:lstStyle/>
          <a:p>
            <a:r>
              <a:rPr lang="en-GB" dirty="0" err="1"/>
              <a:t>NSString</a:t>
            </a:r>
            <a:r>
              <a:rPr lang="en-GB" dirty="0"/>
              <a:t> *</a:t>
            </a:r>
            <a:r>
              <a:rPr lang="en-GB" dirty="0" err="1"/>
              <a:t>fname</a:t>
            </a:r>
            <a:r>
              <a:rPr lang="en-GB" dirty="0"/>
              <a:t> = @</a:t>
            </a:r>
            <a:r>
              <a:rPr lang="en-GB" dirty="0">
                <a:solidFill>
                  <a:srgbClr val="FF0000"/>
                </a:solidFill>
              </a:rPr>
              <a:t>"../Documents/</a:t>
            </a:r>
            <a:r>
              <a:rPr lang="en-GB" dirty="0" err="1">
                <a:solidFill>
                  <a:srgbClr val="FF0000"/>
                </a:solidFill>
              </a:rPr>
              <a:t>secret.txt</a:t>
            </a:r>
            <a:r>
              <a:rPr lang="en-GB" dirty="0">
                <a:solidFill>
                  <a:srgbClr val="FF0000"/>
                </a:solidFill>
              </a:rPr>
              <a:t>\0"</a:t>
            </a:r>
            <a:r>
              <a:rPr lang="en-GB" dirty="0"/>
              <a:t>;</a:t>
            </a:r>
          </a:p>
          <a:p>
            <a:r>
              <a:rPr lang="en-GB" dirty="0" err="1"/>
              <a:t>NSString</a:t>
            </a:r>
            <a:r>
              <a:rPr lang="en-GB" dirty="0"/>
              <a:t> *</a:t>
            </a:r>
            <a:r>
              <a:rPr lang="en-GB" dirty="0" err="1"/>
              <a:t>sourcePath</a:t>
            </a:r>
            <a:r>
              <a:rPr lang="en-GB" dirty="0"/>
              <a:t> = [[</a:t>
            </a:r>
            <a:r>
              <a:rPr lang="en-GB" dirty="0" err="1"/>
              <a:t>NSString</a:t>
            </a:r>
            <a:r>
              <a:rPr lang="en-GB" dirty="0"/>
              <a:t> </a:t>
            </a:r>
            <a:r>
              <a:rPr lang="en-GB" dirty="0" err="1"/>
              <a:t>alloc</a:t>
            </a:r>
            <a:r>
              <a:rPr lang="en-GB" dirty="0"/>
              <a:t>] </a:t>
            </a:r>
            <a:r>
              <a:rPr lang="en-GB" dirty="0" err="1"/>
              <a:t>initWithFormat</a:t>
            </a:r>
            <a:r>
              <a:rPr lang="en-GB" dirty="0"/>
              <a:t>:@"%@/</a:t>
            </a:r>
            <a:r>
              <a:rPr lang="en-GB" dirty="0">
                <a:solidFill>
                  <a:srgbClr val="FF0000"/>
                </a:solidFill>
              </a:rPr>
              <a:t>%@.jpg</a:t>
            </a:r>
            <a:r>
              <a:rPr lang="en-GB" dirty="0"/>
              <a:t>", [[</a:t>
            </a:r>
            <a:r>
              <a:rPr lang="en-GB" dirty="0" err="1"/>
              <a:t>NSBundle</a:t>
            </a:r>
            <a:r>
              <a:rPr lang="en-GB" dirty="0"/>
              <a:t> </a:t>
            </a:r>
            <a:r>
              <a:rPr lang="en-GB" dirty="0" err="1"/>
              <a:t>mainBundle</a:t>
            </a:r>
            <a:r>
              <a:rPr lang="en-GB" dirty="0"/>
              <a:t>] </a:t>
            </a:r>
            <a:r>
              <a:rPr lang="en-GB" dirty="0" err="1"/>
              <a:t>resourcePath</a:t>
            </a:r>
            <a:r>
              <a:rPr lang="en-GB" dirty="0"/>
              <a:t>], </a:t>
            </a:r>
            <a:r>
              <a:rPr lang="en-GB" dirty="0" err="1">
                <a:solidFill>
                  <a:srgbClr val="FF0000"/>
                </a:solidFill>
              </a:rPr>
              <a:t>fname</a:t>
            </a:r>
            <a:r>
              <a:rPr lang="en-GB" dirty="0"/>
              <a:t>];</a:t>
            </a:r>
          </a:p>
          <a:p>
            <a:r>
              <a:rPr lang="en-GB" dirty="0"/>
              <a:t>char line[1024];</a:t>
            </a:r>
          </a:p>
          <a:p>
            <a:r>
              <a:rPr lang="en-GB" dirty="0"/>
              <a:t>FILE *</a:t>
            </a:r>
            <a:r>
              <a:rPr lang="en-GB" dirty="0" err="1"/>
              <a:t>fp</a:t>
            </a:r>
            <a:r>
              <a:rPr lang="en-GB" dirty="0"/>
              <a:t> = </a:t>
            </a:r>
            <a:r>
              <a:rPr lang="en-GB" dirty="0" err="1"/>
              <a:t>fopen</a:t>
            </a:r>
            <a:r>
              <a:rPr lang="en-GB" dirty="0"/>
              <a:t>([</a:t>
            </a:r>
            <a:r>
              <a:rPr lang="en-GB" dirty="0" err="1"/>
              <a:t>sourcePath</a:t>
            </a:r>
            <a:r>
              <a:rPr lang="en-GB" dirty="0"/>
              <a:t> UTF8String], "r");</a:t>
            </a:r>
          </a:p>
        </p:txBody>
      </p:sp>
      <p:pic>
        <p:nvPicPr>
          <p:cNvPr id="6" name="Picture 5"/>
          <p:cNvPicPr>
            <a:picLocks noChangeAspect="1"/>
          </p:cNvPicPr>
          <p:nvPr/>
        </p:nvPicPr>
        <p:blipFill>
          <a:blip r:embed="rId2"/>
          <a:stretch>
            <a:fillRect/>
          </a:stretch>
        </p:blipFill>
        <p:spPr>
          <a:xfrm>
            <a:off x="6372200" y="1484784"/>
            <a:ext cx="2368932" cy="2808312"/>
          </a:xfrm>
          <a:prstGeom prst="rect">
            <a:avLst/>
          </a:prstGeom>
        </p:spPr>
      </p:pic>
    </p:spTree>
    <p:extLst>
      <p:ext uri="{BB962C8B-B14F-4D97-AF65-F5344CB8AC3E}">
        <p14:creationId xmlns:p14="http://schemas.microsoft.com/office/powerpoint/2010/main" val="9965187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Logging</a:t>
            </a:r>
            <a:endParaRPr lang="en-GB" dirty="0"/>
          </a:p>
        </p:txBody>
      </p:sp>
      <p:sp>
        <p:nvSpPr>
          <p:cNvPr id="3" name="Text Placeholder 2"/>
          <p:cNvSpPr>
            <a:spLocks noGrp="1"/>
          </p:cNvSpPr>
          <p:nvPr>
            <p:ph type="body" sz="quarter" idx="13"/>
          </p:nvPr>
        </p:nvSpPr>
        <p:spPr/>
        <p:txBody>
          <a:bodyPr/>
          <a:lstStyle/>
          <a:p>
            <a:r>
              <a:rPr lang="en-GB" dirty="0" smtClean="0"/>
              <a:t>Overview</a:t>
            </a:r>
            <a:endParaRPr lang="en-GB" dirty="0"/>
          </a:p>
        </p:txBody>
      </p:sp>
      <p:sp>
        <p:nvSpPr>
          <p:cNvPr id="4" name="Text Placeholder 3"/>
          <p:cNvSpPr>
            <a:spLocks noGrp="1"/>
          </p:cNvSpPr>
          <p:nvPr>
            <p:ph type="body" sz="quarter" idx="14"/>
          </p:nvPr>
        </p:nvSpPr>
        <p:spPr/>
        <p:txBody>
          <a:bodyPr/>
          <a:lstStyle/>
          <a:p>
            <a:r>
              <a:rPr lang="en-GB" dirty="0" smtClean="0"/>
              <a:t>API provides the </a:t>
            </a:r>
            <a:r>
              <a:rPr lang="en-GB" dirty="0" err="1" smtClean="0"/>
              <a:t>NSLog</a:t>
            </a:r>
            <a:r>
              <a:rPr lang="en-GB" dirty="0" smtClean="0"/>
              <a:t>() method</a:t>
            </a:r>
          </a:p>
          <a:p>
            <a:pPr lvl="1"/>
            <a:r>
              <a:rPr lang="en-GB" dirty="0" smtClean="0"/>
              <a:t>Will print to console log</a:t>
            </a:r>
          </a:p>
          <a:p>
            <a:pPr lvl="1"/>
            <a:r>
              <a:rPr lang="en-GB" dirty="0" smtClean="0"/>
              <a:t>Visible in </a:t>
            </a:r>
            <a:r>
              <a:rPr lang="en-GB" dirty="0" err="1" smtClean="0"/>
              <a:t>Xcode</a:t>
            </a:r>
            <a:r>
              <a:rPr lang="en-GB" dirty="0" smtClean="0"/>
              <a:t> Organiser</a:t>
            </a:r>
          </a:p>
          <a:p>
            <a:pPr lvl="1"/>
            <a:r>
              <a:rPr lang="en-GB" dirty="0" smtClean="0"/>
              <a:t>Logs cached until reboot</a:t>
            </a:r>
          </a:p>
          <a:p>
            <a:pPr lvl="1"/>
            <a:r>
              <a:rPr lang="en-GB" dirty="0" smtClean="0"/>
              <a:t>Can be read by any </a:t>
            </a:r>
            <a:r>
              <a:rPr lang="en-GB" dirty="0" err="1" smtClean="0"/>
              <a:t>iOS</a:t>
            </a:r>
            <a:r>
              <a:rPr lang="en-GB" dirty="0" smtClean="0"/>
              <a:t> app using Apple System Log (ASL) lib</a:t>
            </a:r>
          </a:p>
          <a:p>
            <a:endParaRPr lang="en-GB" dirty="0" smtClean="0"/>
          </a:p>
          <a:p>
            <a:r>
              <a:rPr lang="en-GB" dirty="0" smtClean="0"/>
              <a:t>Some jailbreaks redirect console &gt; syslog</a:t>
            </a:r>
          </a:p>
          <a:p>
            <a:endParaRPr lang="en-GB" dirty="0" smtClean="0"/>
          </a:p>
          <a:p>
            <a:r>
              <a:rPr lang="en-GB" dirty="0" smtClean="0"/>
              <a:t>Some apps will use their own wrapper and log to app folder</a:t>
            </a:r>
          </a:p>
          <a:p>
            <a:endParaRPr lang="en-GB" dirty="0" smtClean="0"/>
          </a:p>
          <a:p>
            <a:r>
              <a:rPr lang="en-GB" dirty="0" smtClean="0"/>
              <a:t>Don’t store sensitive information there!</a:t>
            </a:r>
          </a:p>
          <a:p>
            <a:pPr lvl="1"/>
            <a:r>
              <a:rPr lang="en-GB" dirty="0" smtClean="0"/>
              <a:t>If used, ensure removed in release builds – use a pre-processor macro</a:t>
            </a:r>
            <a:endParaRPr lang="en-GB" dirty="0"/>
          </a:p>
        </p:txBody>
      </p:sp>
      <p:sp>
        <p:nvSpPr>
          <p:cNvPr id="5" name="Rectangle 4"/>
          <p:cNvSpPr/>
          <p:nvPr/>
        </p:nvSpPr>
        <p:spPr>
          <a:xfrm>
            <a:off x="655749" y="6093296"/>
            <a:ext cx="7920880" cy="369332"/>
          </a:xfrm>
          <a:prstGeom prst="rect">
            <a:avLst/>
          </a:prstGeom>
          <a:solidFill>
            <a:schemeClr val="bg1"/>
          </a:solidFill>
          <a:ln>
            <a:solidFill>
              <a:schemeClr val="tx2"/>
            </a:solidFill>
          </a:ln>
        </p:spPr>
        <p:txBody>
          <a:bodyPr wrap="square">
            <a:spAutoFit/>
          </a:bodyPr>
          <a:lstStyle/>
          <a:p>
            <a:r>
              <a:rPr lang="en-GB" dirty="0" err="1"/>
              <a:t>NSLog</a:t>
            </a:r>
            <a:r>
              <a:rPr lang="en-GB" dirty="0"/>
              <a:t>(@"Account Number: %@, Sort code: %@", </a:t>
            </a:r>
            <a:r>
              <a:rPr lang="en-GB" dirty="0">
                <a:solidFill>
                  <a:srgbClr val="FF0000"/>
                </a:solidFill>
              </a:rPr>
              <a:t>account, </a:t>
            </a:r>
            <a:r>
              <a:rPr lang="en-GB" dirty="0" err="1">
                <a:solidFill>
                  <a:srgbClr val="FF0000"/>
                </a:solidFill>
              </a:rPr>
              <a:t>sortcode</a:t>
            </a:r>
            <a:r>
              <a:rPr lang="en-GB" dirty="0"/>
              <a:t>);</a:t>
            </a:r>
          </a:p>
        </p:txBody>
      </p:sp>
    </p:spTree>
    <p:extLst>
      <p:ext uri="{BB962C8B-B14F-4D97-AF65-F5344CB8AC3E}">
        <p14:creationId xmlns:p14="http://schemas.microsoft.com/office/powerpoint/2010/main" val="100699765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Geolocation</a:t>
            </a:r>
            <a:endParaRPr lang="en-GB" dirty="0"/>
          </a:p>
        </p:txBody>
      </p:sp>
      <p:sp>
        <p:nvSpPr>
          <p:cNvPr id="3" name="Text Placeholder 2"/>
          <p:cNvSpPr>
            <a:spLocks noGrp="1"/>
          </p:cNvSpPr>
          <p:nvPr>
            <p:ph type="body" sz="quarter" idx="13"/>
          </p:nvPr>
        </p:nvSpPr>
        <p:spPr/>
        <p:txBody>
          <a:bodyPr/>
          <a:lstStyle/>
          <a:p>
            <a:r>
              <a:rPr lang="en-GB" dirty="0" smtClean="0"/>
              <a:t>Overview</a:t>
            </a:r>
            <a:endParaRPr lang="en-GB" dirty="0"/>
          </a:p>
        </p:txBody>
      </p:sp>
      <p:sp>
        <p:nvSpPr>
          <p:cNvPr id="4" name="Text Placeholder 3"/>
          <p:cNvSpPr>
            <a:spLocks noGrp="1"/>
          </p:cNvSpPr>
          <p:nvPr>
            <p:ph type="body" sz="quarter" idx="14"/>
          </p:nvPr>
        </p:nvSpPr>
        <p:spPr/>
        <p:txBody>
          <a:bodyPr/>
          <a:lstStyle/>
          <a:p>
            <a:r>
              <a:rPr lang="en-GB" dirty="0" smtClean="0"/>
              <a:t>Provided by the Core Location framework</a:t>
            </a:r>
          </a:p>
          <a:p>
            <a:endParaRPr lang="en-GB" dirty="0"/>
          </a:p>
          <a:p>
            <a:r>
              <a:rPr lang="en-GB" dirty="0" smtClean="0"/>
              <a:t>Avoid being “too accurate”</a:t>
            </a:r>
          </a:p>
          <a:p>
            <a:endParaRPr lang="en-GB" dirty="0"/>
          </a:p>
          <a:p>
            <a:r>
              <a:rPr lang="en-GB" dirty="0" smtClean="0"/>
              <a:t>Don’t log location information on either client or server</a:t>
            </a:r>
          </a:p>
          <a:p>
            <a:pPr lvl="1"/>
            <a:r>
              <a:rPr lang="en-GB" dirty="0" smtClean="0"/>
              <a:t>If you MUST – make anonymous!</a:t>
            </a:r>
          </a:p>
        </p:txBody>
      </p:sp>
      <p:pic>
        <p:nvPicPr>
          <p:cNvPr id="7170" name="Picture 2" descr="http://www.marketingman.ca/blog/wp-content/uploads/2010/08/buzzwordchasers_geolocation-mobile-phone_june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933056"/>
            <a:ext cx="413385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9042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Geolocation</a:t>
            </a:r>
            <a:endParaRPr lang="en-GB" dirty="0"/>
          </a:p>
        </p:txBody>
      </p:sp>
      <p:sp>
        <p:nvSpPr>
          <p:cNvPr id="3" name="Text Placeholder 2"/>
          <p:cNvSpPr>
            <a:spLocks noGrp="1"/>
          </p:cNvSpPr>
          <p:nvPr>
            <p:ph type="body" sz="quarter" idx="13"/>
          </p:nvPr>
        </p:nvSpPr>
        <p:spPr/>
        <p:txBody>
          <a:bodyPr/>
          <a:lstStyle/>
          <a:p>
            <a:r>
              <a:rPr lang="en-GB" dirty="0" smtClean="0"/>
              <a:t>Accuracy</a:t>
            </a:r>
            <a:endParaRPr lang="en-GB" dirty="0"/>
          </a:p>
        </p:txBody>
      </p:sp>
      <p:sp>
        <p:nvSpPr>
          <p:cNvPr id="4" name="Text Placeholder 3"/>
          <p:cNvSpPr>
            <a:spLocks noGrp="1"/>
          </p:cNvSpPr>
          <p:nvPr>
            <p:ph type="body" sz="quarter" idx="14"/>
          </p:nvPr>
        </p:nvSpPr>
        <p:spPr/>
        <p:txBody>
          <a:bodyPr/>
          <a:lstStyle/>
          <a:p>
            <a:r>
              <a:rPr lang="en-GB" dirty="0" smtClean="0"/>
              <a:t>Can be set by one of the following constants:</a:t>
            </a:r>
          </a:p>
          <a:p>
            <a:pPr lvl="1"/>
            <a:r>
              <a:rPr lang="en-GB" dirty="0" err="1" smtClean="0"/>
              <a:t>kCLLocationAccuracyBestForNavigation</a:t>
            </a:r>
            <a:r>
              <a:rPr lang="en-GB" dirty="0"/>
              <a:t>;</a:t>
            </a:r>
            <a:br>
              <a:rPr lang="en-GB" dirty="0"/>
            </a:br>
            <a:r>
              <a:rPr lang="en-GB" dirty="0" err="1"/>
              <a:t>kCLLocationAccuracyBest</a:t>
            </a:r>
            <a:r>
              <a:rPr lang="en-GB" dirty="0"/>
              <a:t>;</a:t>
            </a:r>
            <a:br>
              <a:rPr lang="en-GB" dirty="0"/>
            </a:br>
            <a:r>
              <a:rPr lang="en-GB" dirty="0" err="1"/>
              <a:t>kCLLocationAccuracyNearestTenMeters</a:t>
            </a:r>
            <a:r>
              <a:rPr lang="en-GB" dirty="0"/>
              <a:t>;</a:t>
            </a:r>
            <a:br>
              <a:rPr lang="en-GB" dirty="0"/>
            </a:br>
            <a:r>
              <a:rPr lang="en-GB" dirty="0" err="1"/>
              <a:t>kCLLocationAccuracyHundredMeters</a:t>
            </a:r>
            <a:r>
              <a:rPr lang="en-GB" dirty="0"/>
              <a:t>;</a:t>
            </a:r>
            <a:br>
              <a:rPr lang="en-GB" dirty="0"/>
            </a:br>
            <a:r>
              <a:rPr lang="en-GB" dirty="0" err="1"/>
              <a:t>kCLLocationAccuracyKilometer</a:t>
            </a:r>
            <a:r>
              <a:rPr lang="en-GB" dirty="0"/>
              <a:t>;</a:t>
            </a:r>
            <a:br>
              <a:rPr lang="en-GB" dirty="0"/>
            </a:br>
            <a:r>
              <a:rPr lang="en-GB" dirty="0" err="1"/>
              <a:t>kCLLocationAccuracyThreeKilometers</a:t>
            </a:r>
            <a:r>
              <a:rPr lang="en-GB" dirty="0"/>
              <a:t>;</a:t>
            </a:r>
          </a:p>
        </p:txBody>
      </p:sp>
      <p:sp>
        <p:nvSpPr>
          <p:cNvPr id="5" name="Rectangle 4"/>
          <p:cNvSpPr/>
          <p:nvPr/>
        </p:nvSpPr>
        <p:spPr>
          <a:xfrm>
            <a:off x="971600" y="5589240"/>
            <a:ext cx="7776864" cy="369332"/>
          </a:xfrm>
          <a:prstGeom prst="rect">
            <a:avLst/>
          </a:prstGeom>
          <a:solidFill>
            <a:schemeClr val="bg1"/>
          </a:solidFill>
          <a:ln>
            <a:solidFill>
              <a:schemeClr val="tx2"/>
            </a:solidFill>
          </a:ln>
        </p:spPr>
        <p:txBody>
          <a:bodyPr wrap="square">
            <a:spAutoFit/>
          </a:bodyPr>
          <a:lstStyle/>
          <a:p>
            <a:r>
              <a:rPr lang="en-GB" dirty="0" err="1" smtClean="0"/>
              <a:t>self.locationManager.desiredAccuracy</a:t>
            </a:r>
            <a:r>
              <a:rPr lang="en-GB" dirty="0" smtClean="0"/>
              <a:t> </a:t>
            </a:r>
            <a:r>
              <a:rPr lang="en-GB" dirty="0"/>
              <a:t>= </a:t>
            </a:r>
            <a:r>
              <a:rPr lang="en-GB" dirty="0" err="1"/>
              <a:t>kCLLocationAccuracyBest</a:t>
            </a:r>
            <a:r>
              <a:rPr lang="en-GB" dirty="0"/>
              <a:t>;</a:t>
            </a:r>
          </a:p>
        </p:txBody>
      </p:sp>
      <p:pic>
        <p:nvPicPr>
          <p:cNvPr id="8194" name="Picture 2" descr="http://theadventureofmotherhood.files.wordpress.com/2010/07/633819905545791005-stal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2276872"/>
            <a:ext cx="3971595" cy="297869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0773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Transitions</a:t>
            </a:r>
            <a:endParaRPr lang="en-US" dirty="0"/>
          </a:p>
        </p:txBody>
      </p:sp>
      <p:sp>
        <p:nvSpPr>
          <p:cNvPr id="3" name="Text Placeholder 2"/>
          <p:cNvSpPr>
            <a:spLocks noGrp="1"/>
          </p:cNvSpPr>
          <p:nvPr>
            <p:ph type="body" sz="quarter" idx="13"/>
          </p:nvPr>
        </p:nvSpPr>
        <p:spPr/>
        <p:txBody>
          <a:bodyPr/>
          <a:lstStyle/>
          <a:p>
            <a:r>
              <a:rPr lang="en-US" dirty="0" err="1" smtClean="0"/>
              <a:t>Backgrounding</a:t>
            </a:r>
            <a:endParaRPr lang="en-US" dirty="0"/>
          </a:p>
        </p:txBody>
      </p:sp>
      <p:sp>
        <p:nvSpPr>
          <p:cNvPr id="4" name="Text Placeholder 3"/>
          <p:cNvSpPr>
            <a:spLocks noGrp="1"/>
          </p:cNvSpPr>
          <p:nvPr>
            <p:ph type="body" sz="quarter" idx="14"/>
          </p:nvPr>
        </p:nvSpPr>
        <p:spPr/>
        <p:txBody>
          <a:bodyPr/>
          <a:lstStyle/>
          <a:p>
            <a:r>
              <a:rPr lang="en-US" dirty="0" smtClean="0"/>
              <a:t>Application might change state, enter background if:</a:t>
            </a:r>
          </a:p>
          <a:p>
            <a:pPr lvl="1"/>
            <a:r>
              <a:rPr lang="en-US" dirty="0" smtClean="0"/>
              <a:t>Incoming call</a:t>
            </a:r>
          </a:p>
          <a:p>
            <a:pPr lvl="1"/>
            <a:r>
              <a:rPr lang="en-US" dirty="0" smtClean="0"/>
              <a:t>User hits home button</a:t>
            </a:r>
          </a:p>
          <a:p>
            <a:pPr lvl="1"/>
            <a:endParaRPr lang="en-US" dirty="0"/>
          </a:p>
          <a:p>
            <a:r>
              <a:rPr lang="en-US" dirty="0" smtClean="0"/>
              <a:t>To streamline the transition, </a:t>
            </a:r>
            <a:r>
              <a:rPr lang="en-US" dirty="0" err="1" smtClean="0"/>
              <a:t>iOS</a:t>
            </a:r>
            <a:r>
              <a:rPr lang="en-US" dirty="0" smtClean="0"/>
              <a:t> takes a snapshot of current view</a:t>
            </a:r>
          </a:p>
          <a:p>
            <a:pPr lvl="1"/>
            <a:r>
              <a:rPr lang="en-US" dirty="0" smtClean="0"/>
              <a:t>Used to give the impression of “instant” loading</a:t>
            </a:r>
          </a:p>
          <a:p>
            <a:pPr lvl="1"/>
            <a:r>
              <a:rPr lang="en-US" dirty="0" smtClean="0"/>
              <a:t>Stored on the file system in clear text</a:t>
            </a:r>
          </a:p>
          <a:p>
            <a:pPr lvl="1"/>
            <a:r>
              <a:rPr lang="en-US" dirty="0" smtClean="0"/>
              <a:t>May contain sensitive data</a:t>
            </a:r>
            <a:endParaRPr lang="en-US" dirty="0"/>
          </a:p>
          <a:p>
            <a:pPr lvl="1"/>
            <a:endParaRPr lang="en-US" dirty="0"/>
          </a:p>
        </p:txBody>
      </p:sp>
      <p:sp>
        <p:nvSpPr>
          <p:cNvPr id="5" name="Rectangle 4"/>
          <p:cNvSpPr/>
          <p:nvPr/>
        </p:nvSpPr>
        <p:spPr>
          <a:xfrm>
            <a:off x="539552" y="4941168"/>
            <a:ext cx="8136904" cy="923330"/>
          </a:xfrm>
          <a:prstGeom prst="rect">
            <a:avLst/>
          </a:prstGeom>
          <a:solidFill>
            <a:schemeClr val="bg1"/>
          </a:solidFill>
        </p:spPr>
        <p:txBody>
          <a:bodyPr wrap="square">
            <a:spAutoFit/>
          </a:bodyPr>
          <a:lstStyle/>
          <a:p>
            <a:r>
              <a:rPr lang="en-GB" dirty="0"/>
              <a:t>- (void)</a:t>
            </a:r>
            <a:r>
              <a:rPr lang="en-GB" dirty="0" err="1"/>
              <a:t>applicationDidEnterBackground</a:t>
            </a:r>
            <a:r>
              <a:rPr lang="en-GB" dirty="0"/>
              <a:t>:(</a:t>
            </a:r>
            <a:r>
              <a:rPr lang="en-GB" dirty="0" err="1"/>
              <a:t>UIApplication</a:t>
            </a:r>
            <a:r>
              <a:rPr lang="en-GB" dirty="0"/>
              <a:t> *)application {</a:t>
            </a:r>
          </a:p>
          <a:p>
            <a:r>
              <a:rPr lang="en-GB" dirty="0" smtClean="0"/>
              <a:t>	</a:t>
            </a:r>
            <a:r>
              <a:rPr lang="en-GB" dirty="0" err="1" smtClean="0">
                <a:solidFill>
                  <a:srgbClr val="FF0000"/>
                </a:solidFill>
              </a:rPr>
              <a:t>viewController.creditcardNumber.hidden</a:t>
            </a:r>
            <a:r>
              <a:rPr lang="en-GB" dirty="0" smtClean="0">
                <a:solidFill>
                  <a:srgbClr val="FF0000"/>
                </a:solidFill>
              </a:rPr>
              <a:t> </a:t>
            </a:r>
            <a:r>
              <a:rPr lang="en-GB" dirty="0">
                <a:solidFill>
                  <a:srgbClr val="FF0000"/>
                </a:solidFill>
              </a:rPr>
              <a:t>= YES;</a:t>
            </a:r>
          </a:p>
          <a:p>
            <a:r>
              <a:rPr lang="en-GB" dirty="0"/>
              <a:t>}</a:t>
            </a:r>
          </a:p>
        </p:txBody>
      </p:sp>
    </p:spTree>
    <p:extLst>
      <p:ext uri="{BB962C8B-B14F-4D97-AF65-F5344CB8AC3E}">
        <p14:creationId xmlns:p14="http://schemas.microsoft.com/office/powerpoint/2010/main" val="202543587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 Corruption</a:t>
            </a:r>
            <a:endParaRPr lang="en-GB" dirty="0"/>
          </a:p>
        </p:txBody>
      </p:sp>
      <p:sp>
        <p:nvSpPr>
          <p:cNvPr id="3" name="Text Placeholder 2"/>
          <p:cNvSpPr>
            <a:spLocks noGrp="1"/>
          </p:cNvSpPr>
          <p:nvPr>
            <p:ph type="body" sz="quarter" idx="13"/>
          </p:nvPr>
        </p:nvSpPr>
        <p:spPr/>
        <p:txBody>
          <a:bodyPr/>
          <a:lstStyle/>
          <a:p>
            <a:r>
              <a:rPr lang="en-GB" dirty="0" smtClean="0"/>
              <a:t>Overview</a:t>
            </a:r>
            <a:endParaRPr lang="en-GB" dirty="0"/>
          </a:p>
        </p:txBody>
      </p:sp>
      <p:sp>
        <p:nvSpPr>
          <p:cNvPr id="4" name="Text Placeholder 3"/>
          <p:cNvSpPr>
            <a:spLocks noGrp="1"/>
          </p:cNvSpPr>
          <p:nvPr>
            <p:ph type="body" sz="quarter" idx="14"/>
          </p:nvPr>
        </p:nvSpPr>
        <p:spPr/>
        <p:txBody>
          <a:bodyPr/>
          <a:lstStyle/>
          <a:p>
            <a:r>
              <a:rPr lang="en-GB" dirty="0" smtClean="0"/>
              <a:t>As previously mentioned – superset of C</a:t>
            </a:r>
          </a:p>
          <a:p>
            <a:pPr lvl="1"/>
            <a:r>
              <a:rPr lang="en-GB" dirty="0" smtClean="0"/>
              <a:t>Developers often using straight C</a:t>
            </a:r>
          </a:p>
          <a:p>
            <a:pPr lvl="1"/>
            <a:r>
              <a:rPr lang="en-GB" dirty="0" smtClean="0"/>
              <a:t>Compiled to native code</a:t>
            </a:r>
          </a:p>
          <a:p>
            <a:pPr lvl="1"/>
            <a:endParaRPr lang="en-GB" dirty="0"/>
          </a:p>
          <a:p>
            <a:pPr lvl="1"/>
            <a:r>
              <a:rPr lang="en-GB" dirty="0" smtClean="0"/>
              <a:t>Gives rise to the traditional issues</a:t>
            </a:r>
          </a:p>
          <a:p>
            <a:pPr lvl="2"/>
            <a:r>
              <a:rPr lang="en-GB" dirty="0" smtClean="0"/>
              <a:t>Overflows</a:t>
            </a:r>
          </a:p>
          <a:p>
            <a:pPr lvl="2"/>
            <a:r>
              <a:rPr lang="en-GB" dirty="0" smtClean="0"/>
              <a:t>Integer wraps</a:t>
            </a:r>
          </a:p>
          <a:p>
            <a:pPr lvl="2"/>
            <a:endParaRPr lang="en-GB" dirty="0"/>
          </a:p>
          <a:p>
            <a:r>
              <a:rPr lang="en-GB" dirty="0" smtClean="0"/>
              <a:t>Shouldn’t need to allocate memory unless specific performance overhead</a:t>
            </a:r>
            <a:endParaRPr lang="en-GB" dirty="0"/>
          </a:p>
          <a:p>
            <a:pPr lvl="1"/>
            <a:r>
              <a:rPr lang="en-GB" dirty="0" smtClean="0"/>
              <a:t>Stick to objective C allocators</a:t>
            </a:r>
            <a:endParaRPr lang="en-GB" dirty="0"/>
          </a:p>
        </p:txBody>
      </p:sp>
    </p:spTree>
    <p:extLst>
      <p:ext uri="{BB962C8B-B14F-4D97-AF65-F5344CB8AC3E}">
        <p14:creationId xmlns:p14="http://schemas.microsoft.com/office/powerpoint/2010/main" val="393195825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 Corruption</a:t>
            </a:r>
            <a:endParaRPr lang="en-GB" dirty="0"/>
          </a:p>
        </p:txBody>
      </p:sp>
      <p:sp>
        <p:nvSpPr>
          <p:cNvPr id="3" name="Text Placeholder 2"/>
          <p:cNvSpPr>
            <a:spLocks noGrp="1"/>
          </p:cNvSpPr>
          <p:nvPr>
            <p:ph type="body" sz="quarter" idx="13"/>
          </p:nvPr>
        </p:nvSpPr>
        <p:spPr/>
        <p:txBody>
          <a:bodyPr/>
          <a:lstStyle/>
          <a:p>
            <a:r>
              <a:rPr lang="en-GB" dirty="0" smtClean="0"/>
              <a:t>Format Strings</a:t>
            </a:r>
            <a:endParaRPr lang="en-GB" dirty="0"/>
          </a:p>
        </p:txBody>
      </p:sp>
      <p:sp>
        <p:nvSpPr>
          <p:cNvPr id="4" name="Text Placeholder 3"/>
          <p:cNvSpPr>
            <a:spLocks noGrp="1"/>
          </p:cNvSpPr>
          <p:nvPr>
            <p:ph type="body" sz="quarter" idx="14"/>
          </p:nvPr>
        </p:nvSpPr>
        <p:spPr/>
        <p:txBody>
          <a:bodyPr/>
          <a:lstStyle/>
          <a:p>
            <a:r>
              <a:rPr lang="en-GB" dirty="0" smtClean="0"/>
              <a:t>A number of API methods support format </a:t>
            </a:r>
            <a:r>
              <a:rPr lang="en-GB" dirty="0" err="1" smtClean="0"/>
              <a:t>specifiers</a:t>
            </a:r>
            <a:endParaRPr lang="en-GB" dirty="0" smtClean="0"/>
          </a:p>
          <a:p>
            <a:endParaRPr lang="en-GB" dirty="0"/>
          </a:p>
          <a:p>
            <a:r>
              <a:rPr lang="en-GB" dirty="0" smtClean="0"/>
              <a:t>If used incorrectly, leads to classic format string bugs</a:t>
            </a:r>
          </a:p>
          <a:p>
            <a:endParaRPr lang="en-GB" dirty="0"/>
          </a:p>
          <a:p>
            <a:r>
              <a:rPr lang="en-GB" dirty="0" smtClean="0"/>
              <a:t>Vulnerable methods include:</a:t>
            </a:r>
          </a:p>
          <a:p>
            <a:pPr lvl="1"/>
            <a:r>
              <a:rPr lang="en-GB" dirty="0" err="1" smtClean="0"/>
              <a:t>NSLog</a:t>
            </a:r>
            <a:r>
              <a:rPr lang="en-GB" dirty="0" smtClean="0"/>
              <a:t>()</a:t>
            </a:r>
          </a:p>
          <a:p>
            <a:pPr lvl="1"/>
            <a:r>
              <a:rPr lang="en-GB" dirty="0" smtClean="0"/>
              <a:t>[</a:t>
            </a:r>
            <a:r>
              <a:rPr lang="en-GB" dirty="0" err="1" smtClean="0"/>
              <a:t>NSString</a:t>
            </a:r>
            <a:r>
              <a:rPr lang="en-GB" dirty="0" smtClean="0"/>
              <a:t> </a:t>
            </a:r>
            <a:r>
              <a:rPr lang="en-GB" dirty="0" err="1" smtClean="0"/>
              <a:t>stringWithFormat</a:t>
            </a:r>
            <a:r>
              <a:rPr lang="en-GB" dirty="0" smtClean="0"/>
              <a:t>]</a:t>
            </a:r>
          </a:p>
          <a:p>
            <a:pPr lvl="1"/>
            <a:r>
              <a:rPr lang="en-GB" dirty="0" smtClean="0"/>
              <a:t>[</a:t>
            </a:r>
            <a:r>
              <a:rPr lang="en-GB" dirty="0" err="1" smtClean="0"/>
              <a:t>NSString</a:t>
            </a:r>
            <a:r>
              <a:rPr lang="en-GB" dirty="0" smtClean="0"/>
              <a:t> </a:t>
            </a:r>
            <a:r>
              <a:rPr lang="en-GB" dirty="0" err="1" smtClean="0"/>
              <a:t>stringByAppendingFormat</a:t>
            </a:r>
            <a:r>
              <a:rPr lang="en-GB" dirty="0" smtClean="0"/>
              <a:t>]</a:t>
            </a:r>
          </a:p>
          <a:p>
            <a:pPr lvl="1"/>
            <a:r>
              <a:rPr lang="en-GB" dirty="0" smtClean="0"/>
              <a:t>[</a:t>
            </a:r>
            <a:r>
              <a:rPr lang="en-GB" dirty="0" err="1" smtClean="0"/>
              <a:t>NSString</a:t>
            </a:r>
            <a:r>
              <a:rPr lang="en-GB" dirty="0" smtClean="0"/>
              <a:t> </a:t>
            </a:r>
            <a:r>
              <a:rPr lang="en-GB" dirty="0" err="1" smtClean="0"/>
              <a:t>initWithFormat</a:t>
            </a:r>
            <a:r>
              <a:rPr lang="en-GB" dirty="0" smtClean="0"/>
              <a:t>]</a:t>
            </a:r>
          </a:p>
          <a:p>
            <a:pPr lvl="1"/>
            <a:r>
              <a:rPr lang="en-GB" dirty="0" smtClean="0"/>
              <a:t>[</a:t>
            </a:r>
            <a:r>
              <a:rPr lang="en-GB" dirty="0" err="1" smtClean="0"/>
              <a:t>NSMutableString</a:t>
            </a:r>
            <a:r>
              <a:rPr lang="en-GB" dirty="0" smtClean="0"/>
              <a:t> </a:t>
            </a:r>
            <a:r>
              <a:rPr lang="en-GB" dirty="0" err="1" smtClean="0"/>
              <a:t>appendFormat</a:t>
            </a:r>
            <a:r>
              <a:rPr lang="en-GB" dirty="0" smtClean="0"/>
              <a:t>]</a:t>
            </a:r>
          </a:p>
          <a:p>
            <a:pPr lvl="1"/>
            <a:r>
              <a:rPr lang="en-GB" dirty="0" smtClean="0"/>
              <a:t>[</a:t>
            </a:r>
            <a:r>
              <a:rPr lang="en-GB" dirty="0" err="1" smtClean="0"/>
              <a:t>NSAlert</a:t>
            </a:r>
            <a:r>
              <a:rPr lang="en-GB" dirty="0" smtClean="0"/>
              <a:t> </a:t>
            </a:r>
            <a:r>
              <a:rPr lang="en-GB" dirty="0" err="1" smtClean="0"/>
              <a:t>alertWithMessageText</a:t>
            </a:r>
            <a:r>
              <a:rPr lang="en-GB" dirty="0" smtClean="0"/>
              <a:t>]</a:t>
            </a:r>
          </a:p>
          <a:p>
            <a:pPr lvl="1"/>
            <a:r>
              <a:rPr lang="en-GB" dirty="0" smtClean="0"/>
              <a:t>[</a:t>
            </a:r>
            <a:r>
              <a:rPr lang="en-GB" dirty="0" err="1" smtClean="0"/>
              <a:t>NSException</a:t>
            </a:r>
            <a:r>
              <a:rPr lang="en-GB" dirty="0" smtClean="0"/>
              <a:t>]</a:t>
            </a:r>
          </a:p>
          <a:p>
            <a:pPr lvl="1"/>
            <a:endParaRPr lang="en-GB" dirty="0"/>
          </a:p>
        </p:txBody>
      </p:sp>
      <p:pic>
        <p:nvPicPr>
          <p:cNvPr id="9218" name="Picture 2" descr="Back to the Future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248" y="1628800"/>
            <a:ext cx="2730427" cy="46417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1259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 Corruption</a:t>
            </a:r>
            <a:endParaRPr lang="en-GB" dirty="0"/>
          </a:p>
        </p:txBody>
      </p:sp>
      <p:sp>
        <p:nvSpPr>
          <p:cNvPr id="3" name="Text Placeholder 2"/>
          <p:cNvSpPr>
            <a:spLocks noGrp="1"/>
          </p:cNvSpPr>
          <p:nvPr>
            <p:ph type="body" sz="quarter" idx="13"/>
          </p:nvPr>
        </p:nvSpPr>
        <p:spPr/>
        <p:txBody>
          <a:bodyPr/>
          <a:lstStyle/>
          <a:p>
            <a:r>
              <a:rPr lang="en-GB" dirty="0" smtClean="0"/>
              <a:t>Format Strings - Exploitation</a:t>
            </a:r>
            <a:endParaRPr lang="en-GB" dirty="0"/>
          </a:p>
        </p:txBody>
      </p:sp>
      <p:sp>
        <p:nvSpPr>
          <p:cNvPr id="4" name="Text Placeholder 3"/>
          <p:cNvSpPr>
            <a:spLocks noGrp="1"/>
          </p:cNvSpPr>
          <p:nvPr>
            <p:ph type="body" sz="quarter" idx="14"/>
          </p:nvPr>
        </p:nvSpPr>
        <p:spPr/>
        <p:txBody>
          <a:bodyPr/>
          <a:lstStyle/>
          <a:p>
            <a:r>
              <a:rPr lang="en-GB" dirty="0" smtClean="0"/>
              <a:t>Traditionally use %n to write to an arbitrary address</a:t>
            </a:r>
          </a:p>
          <a:p>
            <a:pPr lvl="1"/>
            <a:r>
              <a:rPr lang="en-GB" dirty="0" smtClean="0"/>
              <a:t>Not available on iOS</a:t>
            </a:r>
            <a:endParaRPr lang="en-GB" dirty="0"/>
          </a:p>
          <a:p>
            <a:endParaRPr lang="en-GB" dirty="0" smtClean="0"/>
          </a:p>
          <a:p>
            <a:r>
              <a:rPr lang="en-GB" dirty="0" smtClean="0"/>
              <a:t>Apple provide %@ </a:t>
            </a:r>
            <a:r>
              <a:rPr lang="en-GB" dirty="0" err="1" smtClean="0"/>
              <a:t>specifier</a:t>
            </a:r>
            <a:r>
              <a:rPr lang="en-GB" dirty="0" smtClean="0"/>
              <a:t> for objects</a:t>
            </a:r>
          </a:p>
          <a:p>
            <a:pPr lvl="1"/>
            <a:r>
              <a:rPr lang="en-GB" dirty="0" smtClean="0"/>
              <a:t>Call an arbitrary function pointer!</a:t>
            </a:r>
          </a:p>
          <a:p>
            <a:pPr lvl="1"/>
            <a:r>
              <a:rPr lang="en-GB" dirty="0" smtClean="0"/>
              <a:t>Unfortunately rare to find data stored on stack </a:t>
            </a:r>
            <a:r>
              <a:rPr lang="en-GB" dirty="0" smtClean="0">
                <a:sym typeface="Wingdings" pitchFamily="2" charset="2"/>
              </a:rPr>
              <a:t></a:t>
            </a:r>
            <a:endParaRPr lang="en-GB" dirty="0"/>
          </a:p>
          <a:p>
            <a:pPr lvl="1"/>
            <a:endParaRPr lang="en-GB" dirty="0" smtClean="0"/>
          </a:p>
          <a:p>
            <a:endParaRPr lang="en-GB" dirty="0"/>
          </a:p>
        </p:txBody>
      </p:sp>
    </p:spTree>
    <p:extLst>
      <p:ext uri="{BB962C8B-B14F-4D97-AF65-F5344CB8AC3E}">
        <p14:creationId xmlns:p14="http://schemas.microsoft.com/office/powerpoint/2010/main" val="32910210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3"/>
          </p:nvPr>
        </p:nvSpPr>
        <p:spPr/>
        <p:txBody>
          <a:bodyPr/>
          <a:lstStyle/>
          <a:p>
            <a:r>
              <a:rPr lang="en-GB" dirty="0" smtClean="0"/>
              <a:t>Why Mobile Security?</a:t>
            </a:r>
            <a:endParaRPr lang="en-GB" dirty="0"/>
          </a:p>
        </p:txBody>
      </p:sp>
      <p:sp>
        <p:nvSpPr>
          <p:cNvPr id="4" name="Text Placeholder 3"/>
          <p:cNvSpPr>
            <a:spLocks noGrp="1"/>
          </p:cNvSpPr>
          <p:nvPr>
            <p:ph type="body" sz="quarter" idx="14"/>
          </p:nvPr>
        </p:nvSpPr>
        <p:spPr>
          <a:xfrm>
            <a:off x="251520" y="1700808"/>
            <a:ext cx="8715436" cy="4786346"/>
          </a:xfrm>
        </p:spPr>
        <p:txBody>
          <a:bodyPr/>
          <a:lstStyle/>
          <a:p>
            <a:pPr marL="0" indent="0">
              <a:buNone/>
            </a:pPr>
            <a:endParaRPr lang="en-GB" sz="1100" dirty="0" smtClean="0"/>
          </a:p>
          <a:p>
            <a:pPr>
              <a:buFontTx/>
              <a:buChar char="-"/>
            </a:pPr>
            <a:endParaRPr lang="en-GB" dirty="0" smtClean="0"/>
          </a:p>
          <a:p>
            <a:pPr marL="0" indent="0">
              <a:buNone/>
            </a:pPr>
            <a:endParaRPr lang="en-GB" dirty="0" smtClean="0"/>
          </a:p>
        </p:txBody>
      </p:sp>
      <p:sp>
        <p:nvSpPr>
          <p:cNvPr id="6" name="Rectangle 5"/>
          <p:cNvSpPr/>
          <p:nvPr/>
        </p:nvSpPr>
        <p:spPr>
          <a:xfrm>
            <a:off x="605122" y="5733256"/>
            <a:ext cx="8359366" cy="646331"/>
          </a:xfrm>
          <a:prstGeom prst="rect">
            <a:avLst/>
          </a:prstGeom>
        </p:spPr>
        <p:txBody>
          <a:bodyPr wrap="square">
            <a:spAutoFit/>
          </a:bodyPr>
          <a:lstStyle/>
          <a:p>
            <a:r>
              <a:rPr lang="en-GB" u="sng" dirty="0" smtClean="0">
                <a:hlinkClick r:id="rId2"/>
              </a:rPr>
              <a:t>http</a:t>
            </a:r>
            <a:r>
              <a:rPr lang="en-GB" u="sng" dirty="0">
                <a:hlinkClick r:id="rId2"/>
              </a:rPr>
              <a:t>://www.theregister.co.uk/2010/07/27/citi_iphone_app_weakness/</a:t>
            </a:r>
            <a:endParaRPr lang="en-GB" dirty="0"/>
          </a:p>
          <a:p>
            <a:endParaRPr lang="en-GB" dirty="0"/>
          </a:p>
        </p:txBody>
      </p:sp>
      <p:sp>
        <p:nvSpPr>
          <p:cNvPr id="7" name="Rectangle 6"/>
          <p:cNvSpPr/>
          <p:nvPr/>
        </p:nvSpPr>
        <p:spPr>
          <a:xfrm>
            <a:off x="611560" y="2060848"/>
            <a:ext cx="3672408" cy="2585323"/>
          </a:xfrm>
          <a:prstGeom prst="rect">
            <a:avLst/>
          </a:prstGeom>
        </p:spPr>
        <p:txBody>
          <a:bodyPr wrap="square">
            <a:spAutoFit/>
          </a:bodyPr>
          <a:lstStyle/>
          <a:p>
            <a:r>
              <a:rPr lang="en-GB" dirty="0"/>
              <a:t>“In a letter, the US banking giant said the Citi Mobile app saved user information in a hidden file that could be used by attackers to gain unauthorized access to online accounts. Personal information stored in the file could include account numbers, bill payments and security access codes</a:t>
            </a:r>
            <a:r>
              <a:rPr lang="en-GB" dirty="0" smtClean="0"/>
              <a:t>…”.</a:t>
            </a:r>
            <a:endParaRPr lang="en-GB" sz="1000" dirty="0"/>
          </a:p>
        </p:txBody>
      </p:sp>
      <p:pic>
        <p:nvPicPr>
          <p:cNvPr id="2052" name="Picture 4" descr="http://digitaldaily.allthingsd.com/files/2010/02/double-facepal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556792"/>
            <a:ext cx="4756974" cy="380557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14731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 Corruption</a:t>
            </a:r>
            <a:endParaRPr lang="en-GB" dirty="0"/>
          </a:p>
        </p:txBody>
      </p:sp>
      <p:sp>
        <p:nvSpPr>
          <p:cNvPr id="3" name="Text Placeholder 2"/>
          <p:cNvSpPr>
            <a:spLocks noGrp="1"/>
          </p:cNvSpPr>
          <p:nvPr>
            <p:ph type="body" sz="quarter" idx="13"/>
          </p:nvPr>
        </p:nvSpPr>
        <p:spPr/>
        <p:txBody>
          <a:bodyPr/>
          <a:lstStyle/>
          <a:p>
            <a:r>
              <a:rPr lang="en-GB" dirty="0" smtClean="0"/>
              <a:t>Format Strings - Exploitation</a:t>
            </a:r>
            <a:endParaRPr lang="en-GB" dirty="0"/>
          </a:p>
        </p:txBody>
      </p:sp>
      <p:sp>
        <p:nvSpPr>
          <p:cNvPr id="4" name="Text Placeholder 3"/>
          <p:cNvSpPr>
            <a:spLocks noGrp="1"/>
          </p:cNvSpPr>
          <p:nvPr>
            <p:ph type="body" sz="quarter" idx="14"/>
          </p:nvPr>
        </p:nvSpPr>
        <p:spPr/>
        <p:txBody>
          <a:bodyPr/>
          <a:lstStyle/>
          <a:p>
            <a:r>
              <a:rPr lang="en-GB" dirty="0" smtClean="0"/>
              <a:t>Example:</a:t>
            </a:r>
          </a:p>
          <a:p>
            <a:pPr lvl="1"/>
            <a:endParaRPr lang="en-GB" dirty="0"/>
          </a:p>
        </p:txBody>
      </p:sp>
      <p:sp>
        <p:nvSpPr>
          <p:cNvPr id="7" name="Rectangle 6"/>
          <p:cNvSpPr/>
          <p:nvPr/>
        </p:nvSpPr>
        <p:spPr>
          <a:xfrm>
            <a:off x="539552" y="2276872"/>
            <a:ext cx="8352928" cy="2862322"/>
          </a:xfrm>
          <a:prstGeom prst="rect">
            <a:avLst/>
          </a:prstGeom>
          <a:solidFill>
            <a:schemeClr val="bg1"/>
          </a:solidFill>
          <a:ln>
            <a:solidFill>
              <a:schemeClr val="tx2"/>
            </a:solidFill>
          </a:ln>
        </p:spPr>
        <p:txBody>
          <a:bodyPr wrap="square">
            <a:spAutoFit/>
          </a:bodyPr>
          <a:lstStyle/>
          <a:p>
            <a:r>
              <a:rPr lang="en-GB" dirty="0" err="1" smtClean="0"/>
              <a:t>NSString</a:t>
            </a:r>
            <a:r>
              <a:rPr lang="en-GB" dirty="0" smtClean="0"/>
              <a:t> </a:t>
            </a:r>
            <a:r>
              <a:rPr lang="en-GB" dirty="0"/>
              <a:t>*</a:t>
            </a:r>
            <a:r>
              <a:rPr lang="en-GB" dirty="0" err="1"/>
              <a:t>myURL</a:t>
            </a:r>
            <a:r>
              <a:rPr lang="en-GB" dirty="0"/>
              <a:t>=@"http://localhost/test";</a:t>
            </a:r>
          </a:p>
          <a:p>
            <a:r>
              <a:rPr lang="en-GB" dirty="0" smtClean="0"/>
              <a:t>NSURLRequest </a:t>
            </a:r>
            <a:r>
              <a:rPr lang="en-GB" dirty="0"/>
              <a:t>*</a:t>
            </a:r>
            <a:r>
              <a:rPr lang="en-GB" dirty="0" err="1"/>
              <a:t>theRequest</a:t>
            </a:r>
            <a:r>
              <a:rPr lang="en-GB" dirty="0"/>
              <a:t> = [NSURLRequest </a:t>
            </a:r>
            <a:r>
              <a:rPr lang="en-GB" dirty="0" err="1"/>
              <a:t>requestWithURL</a:t>
            </a:r>
            <a:r>
              <a:rPr lang="en-GB" dirty="0"/>
              <a:t>:[NSURL</a:t>
            </a:r>
          </a:p>
          <a:p>
            <a:r>
              <a:rPr lang="en-GB" dirty="0" err="1"/>
              <a:t>URLWithString:myURL</a:t>
            </a:r>
            <a:r>
              <a:rPr lang="en-GB" dirty="0"/>
              <a:t>]];</a:t>
            </a:r>
          </a:p>
          <a:p>
            <a:r>
              <a:rPr lang="en-GB" dirty="0" err="1" smtClean="0"/>
              <a:t>NSURLResponse</a:t>
            </a:r>
            <a:r>
              <a:rPr lang="en-GB" dirty="0" smtClean="0"/>
              <a:t> </a:t>
            </a:r>
            <a:r>
              <a:rPr lang="en-GB" dirty="0"/>
              <a:t>*</a:t>
            </a:r>
            <a:r>
              <a:rPr lang="en-GB" dirty="0" err="1"/>
              <a:t>resp</a:t>
            </a:r>
            <a:r>
              <a:rPr lang="en-GB" dirty="0"/>
              <a:t> = nil;</a:t>
            </a:r>
          </a:p>
          <a:p>
            <a:r>
              <a:rPr lang="en-GB" dirty="0" err="1" smtClean="0"/>
              <a:t>NSError</a:t>
            </a:r>
            <a:r>
              <a:rPr lang="en-GB" dirty="0" smtClean="0"/>
              <a:t> </a:t>
            </a:r>
            <a:r>
              <a:rPr lang="en-GB" dirty="0"/>
              <a:t>*err = nil;</a:t>
            </a:r>
          </a:p>
          <a:p>
            <a:r>
              <a:rPr lang="en-GB" dirty="0" err="1" smtClean="0"/>
              <a:t>NSData</a:t>
            </a:r>
            <a:r>
              <a:rPr lang="en-GB" dirty="0" smtClean="0"/>
              <a:t> </a:t>
            </a:r>
            <a:r>
              <a:rPr lang="en-GB" dirty="0"/>
              <a:t>*response = [NSURLConnection </a:t>
            </a:r>
            <a:r>
              <a:rPr lang="en-GB" dirty="0" err="1" smtClean="0"/>
              <a:t>sendSynchronousRequest</a:t>
            </a:r>
            <a:r>
              <a:rPr lang="en-GB" dirty="0" smtClean="0"/>
              <a:t>: </a:t>
            </a:r>
            <a:r>
              <a:rPr lang="en-GB" dirty="0" err="1" smtClean="0"/>
              <a:t>theRequest</a:t>
            </a:r>
            <a:r>
              <a:rPr lang="en-GB" dirty="0" smtClean="0"/>
              <a:t> </a:t>
            </a:r>
            <a:r>
              <a:rPr lang="en-GB" dirty="0" err="1"/>
              <a:t>returningResponse</a:t>
            </a:r>
            <a:r>
              <a:rPr lang="en-GB" dirty="0"/>
              <a:t>: &amp;</a:t>
            </a:r>
            <a:r>
              <a:rPr lang="en-GB" dirty="0" err="1"/>
              <a:t>resp</a:t>
            </a:r>
            <a:r>
              <a:rPr lang="en-GB" dirty="0"/>
              <a:t> error: &amp;err];</a:t>
            </a:r>
          </a:p>
          <a:p>
            <a:r>
              <a:rPr lang="en-GB" dirty="0" err="1" smtClean="0"/>
              <a:t>NSString</a:t>
            </a:r>
            <a:r>
              <a:rPr lang="en-GB" dirty="0" smtClean="0"/>
              <a:t> </a:t>
            </a:r>
            <a:r>
              <a:rPr lang="en-GB" dirty="0"/>
              <a:t>* </a:t>
            </a:r>
            <a:r>
              <a:rPr lang="en-GB" dirty="0" err="1"/>
              <a:t>theString</a:t>
            </a:r>
            <a:r>
              <a:rPr lang="en-GB" dirty="0"/>
              <a:t> = [[</a:t>
            </a:r>
            <a:r>
              <a:rPr lang="en-GB" dirty="0" err="1"/>
              <a:t>NSString</a:t>
            </a:r>
            <a:r>
              <a:rPr lang="en-GB" dirty="0"/>
              <a:t> </a:t>
            </a:r>
            <a:r>
              <a:rPr lang="en-GB" dirty="0" err="1"/>
              <a:t>alloc</a:t>
            </a:r>
            <a:r>
              <a:rPr lang="en-GB" dirty="0"/>
              <a:t>] </a:t>
            </a:r>
            <a:r>
              <a:rPr lang="en-GB" dirty="0" err="1" smtClean="0"/>
              <a:t>initWithData:response</a:t>
            </a:r>
            <a:r>
              <a:rPr lang="en-GB" dirty="0" smtClean="0"/>
              <a:t> </a:t>
            </a:r>
            <a:r>
              <a:rPr lang="en-GB" dirty="0" err="1" smtClean="0"/>
              <a:t>encoding:NSASCIIStringEncoding</a:t>
            </a:r>
            <a:r>
              <a:rPr lang="en-GB" dirty="0"/>
              <a:t>];</a:t>
            </a:r>
          </a:p>
          <a:p>
            <a:r>
              <a:rPr lang="en-GB" dirty="0" err="1" smtClean="0">
                <a:solidFill>
                  <a:srgbClr val="FF0000"/>
                </a:solidFill>
              </a:rPr>
              <a:t>NSLog</a:t>
            </a:r>
            <a:r>
              <a:rPr lang="en-GB" dirty="0" smtClean="0">
                <a:solidFill>
                  <a:srgbClr val="FF0000"/>
                </a:solidFill>
              </a:rPr>
              <a:t>(</a:t>
            </a:r>
            <a:r>
              <a:rPr lang="en-GB" dirty="0" err="1" smtClean="0">
                <a:solidFill>
                  <a:srgbClr val="FF0000"/>
                </a:solidFill>
              </a:rPr>
              <a:t>theString</a:t>
            </a:r>
            <a:r>
              <a:rPr lang="en-GB" dirty="0">
                <a:solidFill>
                  <a:srgbClr val="FF0000"/>
                </a:solidFill>
              </a:rPr>
              <a:t>);</a:t>
            </a:r>
          </a:p>
        </p:txBody>
      </p:sp>
    </p:spTree>
    <p:extLst>
      <p:ext uri="{BB962C8B-B14F-4D97-AF65-F5344CB8AC3E}">
        <p14:creationId xmlns:p14="http://schemas.microsoft.com/office/powerpoint/2010/main" val="26186634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 Corruption</a:t>
            </a:r>
            <a:endParaRPr lang="en-GB" dirty="0"/>
          </a:p>
        </p:txBody>
      </p:sp>
      <p:sp>
        <p:nvSpPr>
          <p:cNvPr id="3" name="Text Placeholder 2"/>
          <p:cNvSpPr>
            <a:spLocks noGrp="1"/>
          </p:cNvSpPr>
          <p:nvPr>
            <p:ph type="body" sz="quarter" idx="13"/>
          </p:nvPr>
        </p:nvSpPr>
        <p:spPr/>
        <p:txBody>
          <a:bodyPr/>
          <a:lstStyle/>
          <a:p>
            <a:r>
              <a:rPr lang="en-GB" dirty="0" smtClean="0"/>
              <a:t>Format Strings - Exploitation</a:t>
            </a:r>
            <a:endParaRPr lang="en-GB" dirty="0"/>
          </a:p>
        </p:txBody>
      </p:sp>
      <p:sp>
        <p:nvSpPr>
          <p:cNvPr id="4" name="Text Placeholder 3"/>
          <p:cNvSpPr>
            <a:spLocks noGrp="1"/>
          </p:cNvSpPr>
          <p:nvPr>
            <p:ph type="body" sz="quarter" idx="14"/>
          </p:nvPr>
        </p:nvSpPr>
        <p:spPr/>
        <p:txBody>
          <a:bodyPr/>
          <a:lstStyle/>
          <a:p>
            <a:r>
              <a:rPr lang="en-GB" dirty="0" smtClean="0"/>
              <a:t>Example:</a:t>
            </a:r>
          </a:p>
          <a:p>
            <a:endParaRPr lang="en-GB" dirty="0"/>
          </a:p>
          <a:p>
            <a:endParaRPr lang="en-GB" dirty="0" smtClean="0"/>
          </a:p>
          <a:p>
            <a:endParaRPr lang="en-GB" dirty="0"/>
          </a:p>
          <a:p>
            <a:endParaRPr lang="en-GB" dirty="0" smtClean="0"/>
          </a:p>
          <a:p>
            <a:endParaRPr lang="en-GB" dirty="0"/>
          </a:p>
          <a:p>
            <a:r>
              <a:rPr lang="en-GB" dirty="0" smtClean="0"/>
              <a:t>Output:</a:t>
            </a:r>
          </a:p>
          <a:p>
            <a:endParaRPr lang="en-GB" dirty="0" smtClean="0"/>
          </a:p>
          <a:p>
            <a:endParaRPr lang="en-GB" dirty="0"/>
          </a:p>
          <a:p>
            <a:endParaRPr lang="en-GB" dirty="0" smtClean="0"/>
          </a:p>
          <a:p>
            <a:r>
              <a:rPr lang="en-GB" dirty="0" smtClean="0"/>
              <a:t>Dumps stack memory</a:t>
            </a:r>
            <a:endParaRPr lang="en-GB" dirty="0"/>
          </a:p>
        </p:txBody>
      </p:sp>
      <p:sp>
        <p:nvSpPr>
          <p:cNvPr id="5" name="Rectangle 4"/>
          <p:cNvSpPr/>
          <p:nvPr/>
        </p:nvSpPr>
        <p:spPr>
          <a:xfrm>
            <a:off x="611560" y="2420888"/>
            <a:ext cx="7992888" cy="1200329"/>
          </a:xfrm>
          <a:prstGeom prst="rect">
            <a:avLst/>
          </a:prstGeom>
          <a:solidFill>
            <a:schemeClr val="bg1"/>
          </a:solidFill>
          <a:ln>
            <a:solidFill>
              <a:schemeClr val="tx2"/>
            </a:solidFill>
          </a:ln>
        </p:spPr>
        <p:txBody>
          <a:bodyPr wrap="square">
            <a:spAutoFit/>
          </a:bodyPr>
          <a:lstStyle/>
          <a:p>
            <a:r>
              <a:rPr lang="en-GB" dirty="0"/>
              <a:t>HTTP/1.1 200 </a:t>
            </a:r>
            <a:r>
              <a:rPr lang="en-GB" dirty="0" smtClean="0"/>
              <a:t>OK</a:t>
            </a:r>
          </a:p>
          <a:p>
            <a:r>
              <a:rPr lang="en-GB" dirty="0" smtClean="0"/>
              <a:t>Content-Length</a:t>
            </a:r>
            <a:r>
              <a:rPr lang="en-GB" dirty="0"/>
              <a:t>: </a:t>
            </a:r>
            <a:r>
              <a:rPr lang="en-GB" dirty="0" smtClean="0"/>
              <a:t>29</a:t>
            </a:r>
            <a:endParaRPr lang="en-GB" dirty="0"/>
          </a:p>
          <a:p>
            <a:endParaRPr lang="en-GB" dirty="0"/>
          </a:p>
          <a:p>
            <a:r>
              <a:rPr lang="pt-BR" dirty="0" smtClean="0"/>
              <a:t>AAAA</a:t>
            </a:r>
            <a:r>
              <a:rPr lang="pt-BR" dirty="0" smtClean="0">
                <a:solidFill>
                  <a:srgbClr val="FF0000"/>
                </a:solidFill>
              </a:rPr>
              <a:t>%08x</a:t>
            </a:r>
            <a:r>
              <a:rPr lang="pt-BR" dirty="0">
                <a:solidFill>
                  <a:srgbClr val="FF0000"/>
                </a:solidFill>
              </a:rPr>
              <a:t>.%08x.%08x.%08x.%08x</a:t>
            </a:r>
            <a:r>
              <a:rPr lang="pt-BR" dirty="0" smtClean="0"/>
              <a:t>.</a:t>
            </a:r>
            <a:endParaRPr lang="en-GB" dirty="0"/>
          </a:p>
        </p:txBody>
      </p:sp>
      <p:sp>
        <p:nvSpPr>
          <p:cNvPr id="6" name="Rectangle 5"/>
          <p:cNvSpPr/>
          <p:nvPr/>
        </p:nvSpPr>
        <p:spPr>
          <a:xfrm>
            <a:off x="611560" y="4583239"/>
            <a:ext cx="7992888" cy="646331"/>
          </a:xfrm>
          <a:prstGeom prst="rect">
            <a:avLst/>
          </a:prstGeom>
          <a:solidFill>
            <a:schemeClr val="bg1"/>
          </a:solidFill>
          <a:ln>
            <a:solidFill>
              <a:schemeClr val="tx2"/>
            </a:solidFill>
          </a:ln>
        </p:spPr>
        <p:txBody>
          <a:bodyPr wrap="square">
            <a:spAutoFit/>
          </a:bodyPr>
          <a:lstStyle/>
          <a:p>
            <a:r>
              <a:rPr lang="en-GB" dirty="0" smtClean="0"/>
              <a:t>2012-01-31 </a:t>
            </a:r>
            <a:r>
              <a:rPr lang="en-GB" dirty="0"/>
              <a:t>17:46:41.780 </a:t>
            </a:r>
            <a:r>
              <a:rPr lang="en-GB" dirty="0" err="1"/>
              <a:t>fmtstr</a:t>
            </a:r>
            <a:r>
              <a:rPr lang="en-GB" dirty="0"/>
              <a:t>[2476:1207] AAAA</a:t>
            </a:r>
            <a:r>
              <a:rPr lang="en-GB" dirty="0">
                <a:solidFill>
                  <a:srgbClr val="FF0000"/>
                </a:solidFill>
              </a:rPr>
              <a:t>93f9ea22.0030fc90.00000001.bffffbf8.00000000</a:t>
            </a:r>
            <a:r>
              <a:rPr lang="en-GB" dirty="0"/>
              <a:t>.</a:t>
            </a:r>
          </a:p>
        </p:txBody>
      </p:sp>
    </p:spTree>
    <p:extLst>
      <p:ext uri="{BB962C8B-B14F-4D97-AF65-F5344CB8AC3E}">
        <p14:creationId xmlns:p14="http://schemas.microsoft.com/office/powerpoint/2010/main" val="424384065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 Corruption</a:t>
            </a:r>
            <a:endParaRPr lang="en-GB" dirty="0"/>
          </a:p>
        </p:txBody>
      </p:sp>
      <p:sp>
        <p:nvSpPr>
          <p:cNvPr id="3" name="Text Placeholder 2"/>
          <p:cNvSpPr>
            <a:spLocks noGrp="1"/>
          </p:cNvSpPr>
          <p:nvPr>
            <p:ph type="body" sz="quarter" idx="13"/>
          </p:nvPr>
        </p:nvSpPr>
        <p:spPr/>
        <p:txBody>
          <a:bodyPr/>
          <a:lstStyle/>
          <a:p>
            <a:r>
              <a:rPr lang="en-GB" dirty="0" smtClean="0"/>
              <a:t>Object Use after Free</a:t>
            </a:r>
            <a:endParaRPr lang="en-GB" dirty="0"/>
          </a:p>
        </p:txBody>
      </p:sp>
      <p:sp>
        <p:nvSpPr>
          <p:cNvPr id="4" name="Text Placeholder 3"/>
          <p:cNvSpPr>
            <a:spLocks noGrp="1"/>
          </p:cNvSpPr>
          <p:nvPr>
            <p:ph type="body" sz="quarter" idx="14"/>
          </p:nvPr>
        </p:nvSpPr>
        <p:spPr/>
        <p:txBody>
          <a:bodyPr/>
          <a:lstStyle/>
          <a:p>
            <a:r>
              <a:rPr lang="en-GB" dirty="0" smtClean="0"/>
              <a:t>Same concept as use-after-free bugs</a:t>
            </a:r>
          </a:p>
          <a:p>
            <a:endParaRPr lang="en-GB" dirty="0" smtClean="0"/>
          </a:p>
          <a:p>
            <a:r>
              <a:rPr lang="en-GB" dirty="0" smtClean="0"/>
              <a:t>References to an object still exist after it has been freed</a:t>
            </a:r>
            <a:endParaRPr lang="en-GB" dirty="0"/>
          </a:p>
          <a:p>
            <a:endParaRPr lang="en-GB" dirty="0" smtClean="0"/>
          </a:p>
          <a:p>
            <a:r>
              <a:rPr lang="en-GB" dirty="0" smtClean="0"/>
              <a:t>Exploitable but unlikely in practice</a:t>
            </a:r>
          </a:p>
          <a:p>
            <a:endParaRPr lang="en-GB" dirty="0"/>
          </a:p>
          <a:p>
            <a:r>
              <a:rPr lang="en-GB" dirty="0" smtClean="0"/>
              <a:t>Some protection offered by Automatic Reference Counting (ARC)</a:t>
            </a:r>
          </a:p>
        </p:txBody>
      </p:sp>
      <p:sp>
        <p:nvSpPr>
          <p:cNvPr id="5" name="Rectangle 4"/>
          <p:cNvSpPr/>
          <p:nvPr/>
        </p:nvSpPr>
        <p:spPr>
          <a:xfrm>
            <a:off x="611560" y="5013176"/>
            <a:ext cx="4572000" cy="923330"/>
          </a:xfrm>
          <a:prstGeom prst="rect">
            <a:avLst/>
          </a:prstGeom>
          <a:solidFill>
            <a:schemeClr val="bg1"/>
          </a:solidFill>
        </p:spPr>
        <p:txBody>
          <a:bodyPr>
            <a:spAutoFit/>
          </a:bodyPr>
          <a:lstStyle/>
          <a:p>
            <a:r>
              <a:rPr lang="en-GB" dirty="0" err="1"/>
              <a:t>MDSec</a:t>
            </a:r>
            <a:r>
              <a:rPr lang="en-GB" dirty="0"/>
              <a:t> *</a:t>
            </a:r>
            <a:r>
              <a:rPr lang="en-GB" dirty="0" err="1"/>
              <a:t>mdsec</a:t>
            </a:r>
            <a:r>
              <a:rPr lang="en-GB" dirty="0"/>
              <a:t> = [[</a:t>
            </a:r>
            <a:r>
              <a:rPr lang="en-GB" dirty="0" err="1"/>
              <a:t>MDSec</a:t>
            </a:r>
            <a:r>
              <a:rPr lang="en-GB" dirty="0"/>
              <a:t> </a:t>
            </a:r>
            <a:r>
              <a:rPr lang="en-GB" dirty="0" err="1"/>
              <a:t>alloc</a:t>
            </a:r>
            <a:r>
              <a:rPr lang="en-GB" dirty="0"/>
              <a:t>] </a:t>
            </a:r>
            <a:r>
              <a:rPr lang="en-GB" dirty="0" err="1"/>
              <a:t>init</a:t>
            </a:r>
            <a:r>
              <a:rPr lang="en-GB" dirty="0"/>
              <a:t>];</a:t>
            </a:r>
          </a:p>
          <a:p>
            <a:r>
              <a:rPr lang="en-GB" dirty="0"/>
              <a:t>[</a:t>
            </a:r>
            <a:r>
              <a:rPr lang="en-GB" dirty="0" err="1"/>
              <a:t>mdsec</a:t>
            </a:r>
            <a:r>
              <a:rPr lang="en-GB" dirty="0"/>
              <a:t> release];</a:t>
            </a:r>
          </a:p>
          <a:p>
            <a:r>
              <a:rPr lang="en-GB" dirty="0">
                <a:solidFill>
                  <a:srgbClr val="FF0000"/>
                </a:solidFill>
              </a:rPr>
              <a:t>[</a:t>
            </a:r>
            <a:r>
              <a:rPr lang="en-GB" dirty="0" err="1">
                <a:solidFill>
                  <a:srgbClr val="FF0000"/>
                </a:solidFill>
              </a:rPr>
              <a:t>mdsec</a:t>
            </a:r>
            <a:r>
              <a:rPr lang="en-GB" dirty="0">
                <a:solidFill>
                  <a:srgbClr val="FF0000"/>
                </a:solidFill>
              </a:rPr>
              <a:t> echo: @"</a:t>
            </a:r>
            <a:r>
              <a:rPr lang="en-GB" dirty="0" err="1">
                <a:solidFill>
                  <a:srgbClr val="FF0000"/>
                </a:solidFill>
              </a:rPr>
              <a:t>MDSec</a:t>
            </a:r>
            <a:r>
              <a:rPr lang="en-GB" dirty="0">
                <a:solidFill>
                  <a:srgbClr val="FF0000"/>
                </a:solidFill>
              </a:rPr>
              <a:t>!"];</a:t>
            </a:r>
          </a:p>
        </p:txBody>
      </p:sp>
    </p:spTree>
    <p:extLst>
      <p:ext uri="{BB962C8B-B14F-4D97-AF65-F5344CB8AC3E}">
        <p14:creationId xmlns:p14="http://schemas.microsoft.com/office/powerpoint/2010/main" val="26811875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Text Placeholder 2"/>
          <p:cNvSpPr>
            <a:spLocks noGrp="1"/>
          </p:cNvSpPr>
          <p:nvPr>
            <p:ph type="body" sz="quarter" idx="13"/>
          </p:nvPr>
        </p:nvSpPr>
        <p:spPr/>
        <p:txBody>
          <a:bodyPr/>
          <a:lstStyle/>
          <a:p>
            <a:endParaRPr lang="en-GB"/>
          </a:p>
        </p:txBody>
      </p:sp>
      <p:sp>
        <p:nvSpPr>
          <p:cNvPr id="4" name="Text Placeholder 3"/>
          <p:cNvSpPr>
            <a:spLocks noGrp="1"/>
          </p:cNvSpPr>
          <p:nvPr>
            <p:ph type="body" sz="quarter" idx="14"/>
          </p:nvPr>
        </p:nvSpPr>
        <p:spPr/>
        <p:txBody>
          <a:bodyPr/>
          <a:lstStyle/>
          <a:p>
            <a:r>
              <a:rPr lang="en-GB" dirty="0" smtClean="0"/>
              <a:t>Transport security &amp; data storage are probably two of the biggest issues for iOS apps</a:t>
            </a:r>
          </a:p>
          <a:p>
            <a:endParaRPr lang="en-GB" dirty="0"/>
          </a:p>
          <a:p>
            <a:r>
              <a:rPr lang="en-GB" dirty="0" smtClean="0"/>
              <a:t>Apps can be vulnerable to lots of API specific attacks</a:t>
            </a:r>
          </a:p>
          <a:p>
            <a:endParaRPr lang="en-GB" dirty="0"/>
          </a:p>
          <a:p>
            <a:r>
              <a:rPr lang="en-GB" dirty="0" smtClean="0"/>
              <a:t>Platform provides additional security features to mitigate against some attacks</a:t>
            </a:r>
            <a:endParaRPr lang="en-GB" dirty="0"/>
          </a:p>
        </p:txBody>
      </p:sp>
    </p:spTree>
    <p:extLst>
      <p:ext uri="{BB962C8B-B14F-4D97-AF65-F5344CB8AC3E}">
        <p14:creationId xmlns:p14="http://schemas.microsoft.com/office/powerpoint/2010/main" val="367500058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 &amp; A</a:t>
            </a:r>
            <a:endParaRPr lang="en-GB" dirty="0"/>
          </a:p>
        </p:txBody>
      </p:sp>
      <p:sp>
        <p:nvSpPr>
          <p:cNvPr id="3" name="Text Placeholder 2"/>
          <p:cNvSpPr>
            <a:spLocks noGrp="1"/>
          </p:cNvSpPr>
          <p:nvPr>
            <p:ph type="body" sz="quarter" idx="13"/>
          </p:nvPr>
        </p:nvSpPr>
        <p:spPr/>
        <p:txBody>
          <a:bodyPr/>
          <a:lstStyle/>
          <a:p>
            <a:r>
              <a:rPr lang="en-GB" dirty="0" smtClean="0"/>
              <a:t>That’s all folks!</a:t>
            </a:r>
            <a:endParaRPr lang="en-GB" dirty="0"/>
          </a:p>
        </p:txBody>
      </p:sp>
      <p:sp>
        <p:nvSpPr>
          <p:cNvPr id="4" name="Text Placeholder 3"/>
          <p:cNvSpPr>
            <a:spLocks noGrp="1"/>
          </p:cNvSpPr>
          <p:nvPr>
            <p:ph type="body" sz="quarter" idx="14"/>
          </p:nvPr>
        </p:nvSpPr>
        <p:spPr/>
        <p:txBody>
          <a:bodyPr/>
          <a:lstStyle/>
          <a:p>
            <a:endParaRPr lang="en-GB" dirty="0" smtClean="0"/>
          </a:p>
          <a:p>
            <a:pPr marL="0" indent="0" algn="ctr">
              <a:buNone/>
            </a:pPr>
            <a:r>
              <a:rPr lang="en-GB" dirty="0" smtClean="0"/>
              <a:t>QUESTIONS?</a:t>
            </a:r>
          </a:p>
          <a:p>
            <a:endParaRPr lang="en-GB" dirty="0" smtClean="0"/>
          </a:p>
          <a:p>
            <a:r>
              <a:rPr lang="en-GB" b="1" dirty="0" smtClean="0"/>
              <a:t>Online</a:t>
            </a:r>
            <a:r>
              <a:rPr lang="en-GB" dirty="0" smtClean="0"/>
              <a:t>:</a:t>
            </a:r>
          </a:p>
          <a:p>
            <a:pPr lvl="1"/>
            <a:r>
              <a:rPr lang="en-GB" dirty="0" smtClean="0">
                <a:hlinkClick r:id="rId2"/>
              </a:rPr>
              <a:t>http://www.mdsec.co.uk</a:t>
            </a:r>
            <a:endParaRPr lang="en-GB" dirty="0" smtClean="0"/>
          </a:p>
          <a:p>
            <a:pPr lvl="1"/>
            <a:r>
              <a:rPr lang="en-GB" dirty="0" smtClean="0">
                <a:hlinkClick r:id="rId3"/>
              </a:rPr>
              <a:t>http://blog.mdsec.co.uk</a:t>
            </a:r>
            <a:r>
              <a:rPr lang="en-GB" dirty="0" smtClean="0"/>
              <a:t> </a:t>
            </a:r>
          </a:p>
          <a:p>
            <a:r>
              <a:rPr lang="en-GB" b="1" dirty="0" smtClean="0"/>
              <a:t>E-Mail</a:t>
            </a:r>
            <a:r>
              <a:rPr lang="en-GB" dirty="0" smtClean="0"/>
              <a:t>:</a:t>
            </a:r>
          </a:p>
          <a:p>
            <a:pPr lvl="1"/>
            <a:r>
              <a:rPr lang="en-GB" dirty="0" err="1" smtClean="0"/>
              <a:t>dominic</a:t>
            </a:r>
            <a:r>
              <a:rPr lang="en-GB" dirty="0" smtClean="0"/>
              <a:t> [at] </a:t>
            </a:r>
            <a:r>
              <a:rPr lang="en-GB" dirty="0" err="1" smtClean="0"/>
              <a:t>mdsec</a:t>
            </a:r>
            <a:r>
              <a:rPr lang="en-GB" dirty="0"/>
              <a:t> </a:t>
            </a:r>
            <a:r>
              <a:rPr lang="en-GB" dirty="0" smtClean="0"/>
              <a:t>[dot] co [dot] </a:t>
            </a:r>
            <a:r>
              <a:rPr lang="en-GB" dirty="0" err="1" smtClean="0"/>
              <a:t>uk</a:t>
            </a:r>
            <a:endParaRPr lang="en-GB" dirty="0" smtClean="0"/>
          </a:p>
          <a:p>
            <a:r>
              <a:rPr lang="en-GB" b="1" dirty="0" smtClean="0"/>
              <a:t>Twitter</a:t>
            </a:r>
            <a:r>
              <a:rPr lang="en-GB" dirty="0" smtClean="0"/>
              <a:t>:</a:t>
            </a:r>
            <a:endParaRPr lang="en-GB" dirty="0"/>
          </a:p>
          <a:p>
            <a:pPr lvl="1"/>
            <a:r>
              <a:rPr lang="en-GB" dirty="0" smtClean="0"/>
              <a:t>@</a:t>
            </a:r>
            <a:r>
              <a:rPr lang="en-GB" dirty="0" err="1" smtClean="0"/>
              <a:t>deadbeefuk</a:t>
            </a:r>
            <a:endParaRPr lang="en-GB" dirty="0" smtClean="0"/>
          </a:p>
          <a:p>
            <a:pPr lvl="1"/>
            <a:r>
              <a:rPr lang="en-GB" dirty="0" smtClean="0"/>
              <a:t>@</a:t>
            </a:r>
            <a:r>
              <a:rPr lang="en-GB" dirty="0" err="1" smtClean="0"/>
              <a:t>MDSecLabs</a:t>
            </a:r>
            <a:endParaRPr lang="en-GB" dirty="0"/>
          </a:p>
          <a:p>
            <a:pPr lvl="1"/>
            <a:endParaRPr lang="en-GB" dirty="0"/>
          </a:p>
        </p:txBody>
      </p:sp>
      <p:pic>
        <p:nvPicPr>
          <p:cNvPr id="5122" name="Picture 2" descr="http://t2.gstatic.com/images?q=tbn:ANd9GcRNgoqZdjpld0hijPHhnx_Cs0alUPstxxzEuMJAQK8DEDqppAPfw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852936"/>
            <a:ext cx="3521094" cy="3600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8943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3"/>
          </p:nvPr>
        </p:nvSpPr>
        <p:spPr/>
        <p:txBody>
          <a:bodyPr/>
          <a:lstStyle/>
          <a:p>
            <a:r>
              <a:rPr lang="en-GB" dirty="0" smtClean="0"/>
              <a:t>Platform Security Features</a:t>
            </a:r>
            <a:endParaRPr lang="en-GB" dirty="0"/>
          </a:p>
        </p:txBody>
      </p:sp>
      <p:sp>
        <p:nvSpPr>
          <p:cNvPr id="4" name="Text Placeholder 3"/>
          <p:cNvSpPr>
            <a:spLocks noGrp="1"/>
          </p:cNvSpPr>
          <p:nvPr>
            <p:ph type="body" sz="quarter" idx="14"/>
          </p:nvPr>
        </p:nvSpPr>
        <p:spPr>
          <a:xfrm>
            <a:off x="251520" y="1700808"/>
            <a:ext cx="8715436" cy="4786346"/>
          </a:xfrm>
        </p:spPr>
        <p:txBody>
          <a:bodyPr/>
          <a:lstStyle/>
          <a:p>
            <a:pPr marL="0" indent="0">
              <a:buNone/>
            </a:pPr>
            <a:endParaRPr lang="en-GB" sz="1100" dirty="0" smtClean="0"/>
          </a:p>
          <a:p>
            <a:r>
              <a:rPr lang="en-GB" dirty="0"/>
              <a:t>Code Signing</a:t>
            </a:r>
          </a:p>
          <a:p>
            <a:pPr lvl="1">
              <a:buFontTx/>
              <a:buChar char="-"/>
            </a:pPr>
            <a:r>
              <a:rPr lang="en-GB" dirty="0" smtClean="0"/>
              <a:t>Prevents unauthorised apps running</a:t>
            </a:r>
          </a:p>
          <a:p>
            <a:pPr lvl="1">
              <a:buFontTx/>
              <a:buChar char="-"/>
            </a:pPr>
            <a:r>
              <a:rPr lang="en-GB" dirty="0" smtClean="0"/>
              <a:t>Validates app signatures at runtime</a:t>
            </a:r>
          </a:p>
          <a:p>
            <a:r>
              <a:rPr lang="en-GB" dirty="0" smtClean="0"/>
              <a:t>Sandboxing</a:t>
            </a:r>
            <a:endParaRPr lang="en-GB" dirty="0"/>
          </a:p>
          <a:p>
            <a:pPr lvl="1">
              <a:buFontTx/>
              <a:buChar char="-"/>
            </a:pPr>
            <a:r>
              <a:rPr lang="en-GB" dirty="0" smtClean="0"/>
              <a:t>Apps run in a self-contained environment</a:t>
            </a:r>
          </a:p>
          <a:p>
            <a:pPr lvl="1">
              <a:buFontTx/>
              <a:buChar char="-"/>
            </a:pPr>
            <a:r>
              <a:rPr lang="en-GB" dirty="0" smtClean="0"/>
              <a:t>Third party apps assigned “container” seatbelt profile</a:t>
            </a:r>
          </a:p>
          <a:p>
            <a:pPr lvl="2">
              <a:buFontTx/>
              <a:buChar char="-"/>
            </a:pPr>
            <a:r>
              <a:rPr lang="en-GB" dirty="0" smtClean="0"/>
              <a:t>Allows some access to address book, media &amp; outbound network</a:t>
            </a:r>
          </a:p>
          <a:p>
            <a:r>
              <a:rPr lang="en-GB" dirty="0"/>
              <a:t>ASLR</a:t>
            </a:r>
          </a:p>
          <a:p>
            <a:pPr lvl="1">
              <a:buFontTx/>
              <a:buChar char="-"/>
            </a:pPr>
            <a:r>
              <a:rPr lang="en-GB" dirty="0" smtClean="0"/>
              <a:t>Randomises where data &amp; code is mapped in an address space</a:t>
            </a:r>
          </a:p>
          <a:p>
            <a:pPr lvl="1">
              <a:buFontTx/>
              <a:buChar char="-"/>
            </a:pPr>
            <a:r>
              <a:rPr lang="en-GB" dirty="0" smtClean="0"/>
              <a:t>Apps can have partial or full ASLR (compiled with PIE)</a:t>
            </a:r>
          </a:p>
          <a:p>
            <a:r>
              <a:rPr lang="en-GB" dirty="0"/>
              <a:t>Encryption</a:t>
            </a:r>
          </a:p>
          <a:p>
            <a:pPr lvl="1">
              <a:buFontTx/>
              <a:buChar char="-"/>
            </a:pPr>
            <a:r>
              <a:rPr lang="en-GB" dirty="0" smtClean="0"/>
              <a:t>Hardware based encryption; “data is encrypted at rest”</a:t>
            </a:r>
          </a:p>
          <a:p>
            <a:pPr lvl="1">
              <a:buFontTx/>
              <a:buChar char="-"/>
            </a:pPr>
            <a:r>
              <a:rPr lang="en-GB" dirty="0" smtClean="0"/>
              <a:t>Provides Data Protection API for protecting individual items</a:t>
            </a:r>
          </a:p>
          <a:p>
            <a:pPr marL="0" indent="0">
              <a:buNone/>
            </a:pPr>
            <a:endParaRPr lang="en-GB" dirty="0" smtClean="0"/>
          </a:p>
        </p:txBody>
      </p:sp>
      <p:pic>
        <p:nvPicPr>
          <p:cNvPr id="4100" name="Picture 4" descr="http://3.bp.blogspot.com/-su3YW4ocbBE/TsVBp5B26pI/AAAAAAAAKsk/xJTwwDs8J7s/s200/jailbreak+4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484784"/>
            <a:ext cx="2769096" cy="25530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30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827584" y="4934891"/>
            <a:ext cx="6984776" cy="1122981"/>
          </a:xfrm>
          <a:prstGeom prst="rect">
            <a:avLst/>
          </a:prstGeom>
          <a:solidFill>
            <a:schemeClr val="bg1"/>
          </a:solidFill>
          <a:ln>
            <a:solidFill>
              <a:schemeClr val="tx2"/>
            </a:solidFill>
          </a:ln>
          <a:effectLst/>
        </p:spPr>
        <p:txBody>
          <a:bodyPr vert="horz" wrap="square" lIns="0" tIns="0" rIns="0" bIns="25868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a:latin typeface="Courier 10 Pitch"/>
                <a:cs typeface="Arial" pitchFamily="34" charset="0"/>
              </a:rPr>
              <a:t>	</a:t>
            </a:r>
            <a:endParaRPr lang="en-US" sz="1400" dirty="0" smtClean="0">
              <a:latin typeface="Courier 10 Pitch"/>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latin typeface="Courier 10 Pitch"/>
                <a:cs typeface="Arial" pitchFamily="34" charset="0"/>
              </a:rPr>
              <a:t>    </a:t>
            </a:r>
            <a:r>
              <a:rPr kumimoji="0" lang="en-US" sz="1400" i="0" u="none" strike="noStrike" cap="none" normalizeH="0" baseline="0" dirty="0" err="1" smtClean="0">
                <a:ln>
                  <a:noFill/>
                </a:ln>
                <a:effectLst/>
                <a:latin typeface="Courier 10 Pitch"/>
                <a:cs typeface="Arial" pitchFamily="34" charset="0"/>
              </a:rPr>
              <a:t>NSAutoreleasePool</a:t>
            </a:r>
            <a:r>
              <a:rPr kumimoji="0" lang="en-US" sz="1400" i="0" u="none" strike="noStrike" cap="none" normalizeH="0" baseline="0" dirty="0" smtClean="0">
                <a:ln>
                  <a:noFill/>
                </a:ln>
                <a:effectLst/>
                <a:latin typeface="Courier 10 Pitch"/>
                <a:cs typeface="Arial" pitchFamily="34" charset="0"/>
              </a:rPr>
              <a:t> *pool = [[</a:t>
            </a:r>
            <a:r>
              <a:rPr kumimoji="0" lang="en-US" sz="1400" i="0" u="none" strike="noStrike" cap="none" normalizeH="0" baseline="0" dirty="0" err="1" smtClean="0">
                <a:ln>
                  <a:noFill/>
                </a:ln>
                <a:effectLst/>
                <a:latin typeface="Courier 10 Pitch"/>
                <a:cs typeface="Arial" pitchFamily="34" charset="0"/>
              </a:rPr>
              <a:t>NSAutoreleasePool</a:t>
            </a:r>
            <a:r>
              <a:rPr kumimoji="0" lang="en-US" sz="1400" i="0" u="none" strike="noStrike" cap="none" normalizeH="0" baseline="0" dirty="0" smtClean="0">
                <a:ln>
                  <a:noFill/>
                </a:ln>
                <a:effectLst/>
                <a:latin typeface="Courier 10 Pitch"/>
                <a:cs typeface="Arial" pitchFamily="34" charset="0"/>
              </a:rPr>
              <a:t> </a:t>
            </a:r>
            <a:r>
              <a:rPr kumimoji="0" lang="en-US" sz="1400" i="0" u="none" strike="noStrike" cap="none" normalizeH="0" baseline="0" dirty="0" err="1" smtClean="0">
                <a:ln>
                  <a:noFill/>
                </a:ln>
                <a:effectLst/>
                <a:latin typeface="Courier 10 Pitch"/>
                <a:cs typeface="Arial" pitchFamily="34" charset="0"/>
              </a:rPr>
              <a:t>alloc</a:t>
            </a:r>
            <a:r>
              <a:rPr kumimoji="0" lang="en-US" sz="1400" i="0" u="none" strike="noStrike" cap="none" normalizeH="0" baseline="0" dirty="0" smtClean="0">
                <a:ln>
                  <a:noFill/>
                </a:ln>
                <a:effectLst/>
                <a:latin typeface="Courier 10 Pitch"/>
                <a:cs typeface="Arial" pitchFamily="34" charset="0"/>
              </a:rPr>
              <a:t>] </a:t>
            </a:r>
            <a:r>
              <a:rPr kumimoji="0" lang="en-US" sz="1400" i="0" u="none" strike="noStrike" cap="none" normalizeH="0" baseline="0" dirty="0" err="1" smtClean="0">
                <a:ln>
                  <a:noFill/>
                </a:ln>
                <a:effectLst/>
                <a:latin typeface="Courier 10 Pitch"/>
                <a:cs typeface="Arial" pitchFamily="34" charset="0"/>
              </a:rPr>
              <a:t>init</a:t>
            </a:r>
            <a:r>
              <a:rPr kumimoji="0" lang="en-US" sz="1400" i="0" u="none" strike="noStrike" cap="none" normalizeH="0" baseline="0" dirty="0" smtClean="0">
                <a:ln>
                  <a:noFill/>
                </a:ln>
                <a:effectLst/>
                <a:latin typeface="Courier 10 Pitch"/>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effectLst/>
                <a:latin typeface="Courier 10 Pitch"/>
                <a:cs typeface="Arial" pitchFamily="34" charset="0"/>
              </a:rPr>
              <a:t>    </a:t>
            </a:r>
            <a:r>
              <a:rPr kumimoji="0" lang="en-US" sz="1400" i="0" u="none" strike="noStrike" cap="none" normalizeH="0" baseline="0" dirty="0" err="1" smtClean="0">
                <a:ln>
                  <a:noFill/>
                </a:ln>
                <a:effectLst/>
                <a:latin typeface="Courier 10 Pitch"/>
                <a:cs typeface="Arial" pitchFamily="34" charset="0"/>
              </a:rPr>
              <a:t>NSLog</a:t>
            </a:r>
            <a:r>
              <a:rPr kumimoji="0" lang="en-US" sz="1400" i="0" u="none" strike="noStrike" cap="none" normalizeH="0" baseline="0" dirty="0" smtClean="0">
                <a:ln>
                  <a:noFill/>
                </a:ln>
                <a:effectLst/>
                <a:latin typeface="Courier 10 Pitch"/>
                <a:cs typeface="Arial" pitchFamily="34" charset="0"/>
              </a:rPr>
              <a:t> (@"Hello, World!");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effectLst/>
                <a:latin typeface="Courier 10 Pitch"/>
                <a:cs typeface="Arial" pitchFamily="34" charset="0"/>
              </a:rPr>
              <a:t>    [pool drain];</a:t>
            </a:r>
          </a:p>
        </p:txBody>
      </p:sp>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3"/>
          </p:nvPr>
        </p:nvSpPr>
        <p:spPr/>
        <p:txBody>
          <a:bodyPr/>
          <a:lstStyle/>
          <a:p>
            <a:r>
              <a:rPr lang="en-GB" dirty="0" smtClean="0"/>
              <a:t>iOS Apps</a:t>
            </a:r>
            <a:endParaRPr lang="en-GB" dirty="0"/>
          </a:p>
        </p:txBody>
      </p:sp>
      <p:sp>
        <p:nvSpPr>
          <p:cNvPr id="4" name="Text Placeholder 3"/>
          <p:cNvSpPr>
            <a:spLocks noGrp="1"/>
          </p:cNvSpPr>
          <p:nvPr>
            <p:ph type="body" sz="quarter" idx="14"/>
          </p:nvPr>
        </p:nvSpPr>
        <p:spPr/>
        <p:txBody>
          <a:bodyPr/>
          <a:lstStyle/>
          <a:p>
            <a:r>
              <a:rPr lang="en-GB" dirty="0"/>
              <a:t>Developed in Objective C</a:t>
            </a:r>
          </a:p>
          <a:p>
            <a:pPr lvl="1"/>
            <a:r>
              <a:rPr lang="en-GB" dirty="0" smtClean="0"/>
              <a:t>Superset of C</a:t>
            </a:r>
          </a:p>
          <a:p>
            <a:r>
              <a:rPr lang="en-GB" dirty="0" err="1" smtClean="0"/>
              <a:t>Xcode</a:t>
            </a:r>
            <a:r>
              <a:rPr lang="en-GB" dirty="0" smtClean="0"/>
              <a:t> for development</a:t>
            </a:r>
            <a:endParaRPr lang="en-GB" dirty="0"/>
          </a:p>
          <a:p>
            <a:pPr lvl="1"/>
            <a:r>
              <a:rPr lang="en-GB" dirty="0" smtClean="0"/>
              <a:t>I can </a:t>
            </a:r>
            <a:r>
              <a:rPr lang="en-GB" dirty="0" err="1" smtClean="0"/>
              <a:t>haz</a:t>
            </a:r>
            <a:r>
              <a:rPr lang="en-GB" dirty="0" smtClean="0"/>
              <a:t> Apple?</a:t>
            </a:r>
            <a:endParaRPr lang="en-GB" dirty="0"/>
          </a:p>
          <a:p>
            <a:pPr lvl="1"/>
            <a:endParaRPr lang="en-GB" dirty="0" smtClean="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700808"/>
            <a:ext cx="3257550" cy="238125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4771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sz="quarter" idx="13"/>
          </p:nvPr>
        </p:nvSpPr>
        <p:spPr/>
        <p:txBody>
          <a:bodyPr/>
          <a:lstStyle/>
          <a:p>
            <a:r>
              <a:rPr lang="en-GB" dirty="0" smtClean="0"/>
              <a:t>iOS Apps</a:t>
            </a:r>
            <a:endParaRPr lang="en-GB" dirty="0"/>
          </a:p>
        </p:txBody>
      </p:sp>
      <p:sp>
        <p:nvSpPr>
          <p:cNvPr id="4" name="Text Placeholder 3"/>
          <p:cNvSpPr>
            <a:spLocks noGrp="1"/>
          </p:cNvSpPr>
          <p:nvPr>
            <p:ph type="body" sz="quarter" idx="14"/>
          </p:nvPr>
        </p:nvSpPr>
        <p:spPr/>
        <p:txBody>
          <a:bodyPr/>
          <a:lstStyle/>
          <a:p>
            <a:r>
              <a:rPr lang="en-GB" dirty="0" smtClean="0"/>
              <a:t>Previous work:</a:t>
            </a:r>
          </a:p>
          <a:p>
            <a:endParaRPr lang="en-GB" dirty="0" smtClean="0"/>
          </a:p>
          <a:p>
            <a:pPr lvl="1"/>
            <a:r>
              <a:rPr lang="en-GB" dirty="0"/>
              <a:t>“Auditing iPhone and </a:t>
            </a:r>
            <a:r>
              <a:rPr lang="en-GB" dirty="0" err="1"/>
              <a:t>iPad</a:t>
            </a:r>
            <a:r>
              <a:rPr lang="en-GB" dirty="0"/>
              <a:t> Applications” by </a:t>
            </a:r>
            <a:r>
              <a:rPr lang="en-GB" dirty="0" err="1"/>
              <a:t>Ilja</a:t>
            </a:r>
            <a:r>
              <a:rPr lang="en-GB" dirty="0"/>
              <a:t> van </a:t>
            </a:r>
            <a:r>
              <a:rPr lang="en-GB" dirty="0" err="1"/>
              <a:t>Sprundel</a:t>
            </a:r>
            <a:r>
              <a:rPr lang="en-GB" dirty="0"/>
              <a:t> </a:t>
            </a:r>
            <a:endParaRPr lang="en-GB" dirty="0" smtClean="0"/>
          </a:p>
          <a:p>
            <a:pPr lvl="1"/>
            <a:endParaRPr lang="en-GB" dirty="0" smtClean="0"/>
          </a:p>
          <a:p>
            <a:pPr lvl="1"/>
            <a:r>
              <a:rPr lang="en-GB" dirty="0"/>
              <a:t>“Secure Development on iOS” by David </a:t>
            </a:r>
            <a:r>
              <a:rPr lang="en-GB" dirty="0" smtClean="0"/>
              <a:t>Thiel</a:t>
            </a:r>
          </a:p>
          <a:p>
            <a:pPr lvl="1"/>
            <a:endParaRPr lang="en-GB" dirty="0" smtClean="0"/>
          </a:p>
          <a:p>
            <a:pPr lvl="1"/>
            <a:r>
              <a:rPr lang="en-GB" dirty="0" smtClean="0"/>
              <a:t>“Apple iOS 4 Security Evaluation” by Dino Dai </a:t>
            </a:r>
            <a:r>
              <a:rPr lang="en-GB" dirty="0" err="1" smtClean="0"/>
              <a:t>Zovi</a:t>
            </a:r>
            <a:endParaRPr lang="en-GB" dirty="0"/>
          </a:p>
        </p:txBody>
      </p:sp>
    </p:spTree>
    <p:extLst>
      <p:ext uri="{BB962C8B-B14F-4D97-AF65-F5344CB8AC3E}">
        <p14:creationId xmlns:p14="http://schemas.microsoft.com/office/powerpoint/2010/main" val="41837880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Blackbox</a:t>
            </a:r>
            <a:r>
              <a:rPr lang="en-GB" dirty="0" smtClean="0"/>
              <a:t> Assessment</a:t>
            </a:r>
            <a:endParaRPr lang="en-GB" dirty="0"/>
          </a:p>
        </p:txBody>
      </p:sp>
      <p:sp>
        <p:nvSpPr>
          <p:cNvPr id="3" name="Text Placeholder 2"/>
          <p:cNvSpPr>
            <a:spLocks noGrp="1"/>
          </p:cNvSpPr>
          <p:nvPr>
            <p:ph type="body" sz="quarter" idx="13"/>
          </p:nvPr>
        </p:nvSpPr>
        <p:spPr/>
        <p:txBody>
          <a:bodyPr/>
          <a:lstStyle/>
          <a:p>
            <a:r>
              <a:rPr lang="en-GB" dirty="0" smtClean="0"/>
              <a:t>Intercepting Communications</a:t>
            </a:r>
            <a:endParaRPr lang="en-GB" dirty="0"/>
          </a:p>
        </p:txBody>
      </p:sp>
      <p:sp>
        <p:nvSpPr>
          <p:cNvPr id="4" name="Text Placeholder 3"/>
          <p:cNvSpPr>
            <a:spLocks noGrp="1"/>
          </p:cNvSpPr>
          <p:nvPr>
            <p:ph type="body" sz="quarter" idx="14"/>
          </p:nvPr>
        </p:nvSpPr>
        <p:spPr/>
        <p:txBody>
          <a:bodyPr/>
          <a:lstStyle/>
          <a:p>
            <a:r>
              <a:rPr lang="en-GB" dirty="0" smtClean="0"/>
              <a:t>Configure the device for a proxy</a:t>
            </a:r>
          </a:p>
          <a:p>
            <a:r>
              <a:rPr lang="en-GB" dirty="0" smtClean="0"/>
              <a:t>Install a self-signed certificate on the device to capture HTTPS</a:t>
            </a:r>
          </a:p>
          <a:p>
            <a:endParaRPr lang="en-GB" dirty="0"/>
          </a:p>
        </p:txBody>
      </p:sp>
      <p:pic>
        <p:nvPicPr>
          <p:cNvPr id="6148" name="Picture 4" descr="http://3.bp.blogspot.com/_0fYCL-Nfbmc/TOvk8w_mJZI/AAAAAAAAARs/8BUACvZ7ymQ/s320/iphon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809420"/>
            <a:ext cx="203835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4.bp.blogspot.com/_0fYCL-Nfbmc/TOvk79wPGdI/AAAAAAAAARo/t-KpO4NoCGQ/s320/iphone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780926"/>
            <a:ext cx="203835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1.bp.blogspot.com/_0fYCL-Nfbmc/TOvk-6nZnxI/AAAAAAAAAR0/TfO4nLERblw/s320/iphone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2780925"/>
            <a:ext cx="2038350"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2526" y="5949280"/>
            <a:ext cx="7291842" cy="369332"/>
          </a:xfrm>
          <a:prstGeom prst="rect">
            <a:avLst/>
          </a:prstGeom>
        </p:spPr>
        <p:txBody>
          <a:bodyPr wrap="square">
            <a:spAutoFit/>
          </a:bodyPr>
          <a:lstStyle/>
          <a:p>
            <a:r>
              <a:rPr lang="en-GB" dirty="0">
                <a:hlinkClick r:id="rId6"/>
              </a:rPr>
              <a:t>http://carnal0wnage.attackresearch.com/2010/11/iphone-burp.html</a:t>
            </a:r>
            <a:endParaRPr lang="en-GB" dirty="0"/>
          </a:p>
        </p:txBody>
      </p:sp>
    </p:spTree>
    <p:extLst>
      <p:ext uri="{BB962C8B-B14F-4D97-AF65-F5344CB8AC3E}">
        <p14:creationId xmlns:p14="http://schemas.microsoft.com/office/powerpoint/2010/main" val="31180124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18843</TotalTime>
  <Words>2818</Words>
  <Application>Microsoft Macintosh PowerPoint</Application>
  <PresentationFormat>On-screen Show (4:3)</PresentationFormat>
  <Paragraphs>603</Paragraphs>
  <Slides>54</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Bitmap Image</vt:lpstr>
      <vt:lpstr>PowerPoint Presentation</vt:lpstr>
      <vt:lpstr>Introduction</vt:lpstr>
      <vt:lpstr>iOS Applications (In)Security</vt:lpstr>
      <vt:lpstr>Overview</vt:lpstr>
      <vt:lpstr>Overview</vt:lpstr>
      <vt:lpstr>Overview</vt:lpstr>
      <vt:lpstr>Overview</vt:lpstr>
      <vt:lpstr>Overview</vt:lpstr>
      <vt:lpstr>Blackbox Assessment</vt:lpstr>
      <vt:lpstr>Blackbox Assessment</vt:lpstr>
      <vt:lpstr>Blackbox Assessment</vt:lpstr>
      <vt:lpstr>Blackbox Assessment</vt:lpstr>
      <vt:lpstr>Blackbox Assessment</vt:lpstr>
      <vt:lpstr>Blackbox Assessment</vt:lpstr>
      <vt:lpstr>Blackbox Assessment</vt:lpstr>
      <vt:lpstr>Blackbox Assessment</vt:lpstr>
      <vt:lpstr>Transport Security</vt:lpstr>
      <vt:lpstr>Transport Security</vt:lpstr>
      <vt:lpstr>Transport Security</vt:lpstr>
      <vt:lpstr>Transport Security</vt:lpstr>
      <vt:lpstr>Data Storage</vt:lpstr>
      <vt:lpstr>Data Storage</vt:lpstr>
      <vt:lpstr>Data Storage</vt:lpstr>
      <vt:lpstr>Data Storage</vt:lpstr>
      <vt:lpstr>Data Storage</vt:lpstr>
      <vt:lpstr>Data Storage</vt:lpstr>
      <vt:lpstr>Keychain</vt:lpstr>
      <vt:lpstr>Protocol Handlers</vt:lpstr>
      <vt:lpstr>Protocol Handlers</vt:lpstr>
      <vt:lpstr>Protocol Handlers</vt:lpstr>
      <vt:lpstr>UIWebViews</vt:lpstr>
      <vt:lpstr>UIWebView</vt:lpstr>
      <vt:lpstr>UIWebView</vt:lpstr>
      <vt:lpstr>UIWebView</vt:lpstr>
      <vt:lpstr>XML Processing</vt:lpstr>
      <vt:lpstr>XML Processing</vt:lpstr>
      <vt:lpstr>XML Processing</vt:lpstr>
      <vt:lpstr>SQL</vt:lpstr>
      <vt:lpstr>SQL</vt:lpstr>
      <vt:lpstr>Filesystem Interaction</vt:lpstr>
      <vt:lpstr>Filesystem Interaction</vt:lpstr>
      <vt:lpstr>Filesystem Interaction</vt:lpstr>
      <vt:lpstr>Logging</vt:lpstr>
      <vt:lpstr>Geolocation</vt:lpstr>
      <vt:lpstr>Geolocation</vt:lpstr>
      <vt:lpstr>State Transitions</vt:lpstr>
      <vt:lpstr>Memory Corruption</vt:lpstr>
      <vt:lpstr>Memory Corruption</vt:lpstr>
      <vt:lpstr>Memory Corruption</vt:lpstr>
      <vt:lpstr>Memory Corruption</vt:lpstr>
      <vt:lpstr>Memory Corruption</vt:lpstr>
      <vt:lpstr>Memory Corruption</vt:lpstr>
      <vt:lpstr>Conclusions</vt:lpstr>
      <vt:lpstr>Q &amp; 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daf</dc:creator>
  <cp:lastModifiedBy>dmc</cp:lastModifiedBy>
  <cp:revision>677</cp:revision>
  <cp:lastPrinted>2011-06-29T13:30:21Z</cp:lastPrinted>
  <dcterms:created xsi:type="dcterms:W3CDTF">2011-06-29T08:20:40Z</dcterms:created>
  <dcterms:modified xsi:type="dcterms:W3CDTF">2012-04-02T08:17:58Z</dcterms:modified>
</cp:coreProperties>
</file>