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9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30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31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5"/>
  </p:notesMasterIdLst>
  <p:handoutMasterIdLst>
    <p:handoutMasterId r:id="rId56"/>
  </p:handoutMasterIdLst>
  <p:sldIdLst>
    <p:sldId id="256" r:id="rId3"/>
    <p:sldId id="257" r:id="rId4"/>
    <p:sldId id="306" r:id="rId5"/>
    <p:sldId id="310" r:id="rId6"/>
    <p:sldId id="309" r:id="rId7"/>
    <p:sldId id="311" r:id="rId8"/>
    <p:sldId id="308" r:id="rId9"/>
    <p:sldId id="328" r:id="rId10"/>
    <p:sldId id="307" r:id="rId11"/>
    <p:sldId id="305" r:id="rId12"/>
    <p:sldId id="315" r:id="rId13"/>
    <p:sldId id="312" r:id="rId14"/>
    <p:sldId id="259" r:id="rId15"/>
    <p:sldId id="313" r:id="rId16"/>
    <p:sldId id="258" r:id="rId17"/>
    <p:sldId id="329" r:id="rId18"/>
    <p:sldId id="261" r:id="rId19"/>
    <p:sldId id="318" r:id="rId20"/>
    <p:sldId id="319" r:id="rId21"/>
    <p:sldId id="317" r:id="rId22"/>
    <p:sldId id="316" r:id="rId23"/>
    <p:sldId id="262" r:id="rId24"/>
    <p:sldId id="263" r:id="rId25"/>
    <p:sldId id="321" r:id="rId26"/>
    <p:sldId id="264" r:id="rId27"/>
    <p:sldId id="268" r:id="rId28"/>
    <p:sldId id="320" r:id="rId29"/>
    <p:sldId id="285" r:id="rId30"/>
    <p:sldId id="283" r:id="rId31"/>
    <p:sldId id="284" r:id="rId32"/>
    <p:sldId id="286" r:id="rId33"/>
    <p:sldId id="269" r:id="rId34"/>
    <p:sldId id="287" r:id="rId35"/>
    <p:sldId id="290" r:id="rId36"/>
    <p:sldId id="267" r:id="rId37"/>
    <p:sldId id="294" r:id="rId38"/>
    <p:sldId id="295" r:id="rId39"/>
    <p:sldId id="296" r:id="rId40"/>
    <p:sldId id="289" r:id="rId41"/>
    <p:sldId id="292" r:id="rId42"/>
    <p:sldId id="293" r:id="rId43"/>
    <p:sldId id="297" r:id="rId44"/>
    <p:sldId id="322" r:id="rId45"/>
    <p:sldId id="325" r:id="rId46"/>
    <p:sldId id="326" r:id="rId47"/>
    <p:sldId id="299" r:id="rId48"/>
    <p:sldId id="303" r:id="rId49"/>
    <p:sldId id="301" r:id="rId50"/>
    <p:sldId id="302" r:id="rId51"/>
    <p:sldId id="327" r:id="rId52"/>
    <p:sldId id="288" r:id="rId53"/>
    <p:sldId id="32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DA658C0-D538-4649-AEEE-5EBB6038653A}">
          <p14:sldIdLst>
            <p14:sldId id="256"/>
            <p14:sldId id="257"/>
            <p14:sldId id="306"/>
            <p14:sldId id="310"/>
            <p14:sldId id="309"/>
            <p14:sldId id="311"/>
            <p14:sldId id="308"/>
            <p14:sldId id="328"/>
            <p14:sldId id="307"/>
            <p14:sldId id="305"/>
            <p14:sldId id="315"/>
            <p14:sldId id="312"/>
            <p14:sldId id="259"/>
            <p14:sldId id="313"/>
            <p14:sldId id="258"/>
            <p14:sldId id="329"/>
            <p14:sldId id="261"/>
            <p14:sldId id="318"/>
            <p14:sldId id="319"/>
            <p14:sldId id="317"/>
            <p14:sldId id="316"/>
            <p14:sldId id="262"/>
            <p14:sldId id="263"/>
            <p14:sldId id="321"/>
            <p14:sldId id="264"/>
          </p14:sldIdLst>
        </p14:section>
        <p14:section name="Apple Script" id="{9D62AE5D-D82B-4B47-9536-4904E7867C8A}">
          <p14:sldIdLst>
            <p14:sldId id="268"/>
            <p14:sldId id="320"/>
            <p14:sldId id="285"/>
            <p14:sldId id="283"/>
            <p14:sldId id="284"/>
            <p14:sldId id="286"/>
          </p14:sldIdLst>
        </p14:section>
        <p14:section name="Capture OpenGL Frame" id="{068744A9-FEAF-0045-93CA-034D30F97616}">
          <p14:sldIdLst>
            <p14:sldId id="269"/>
          </p14:sldIdLst>
        </p14:section>
        <p14:section name="Debugger Command" id="{83BFAF1B-1E67-1847-9C87-5D93EC96AF51}">
          <p14:sldIdLst>
            <p14:sldId id="287"/>
          </p14:sldIdLst>
        </p14:section>
        <p14:section name="Log Message" id="{286ABF3C-3FA6-D341-9709-E062B77A04EB}">
          <p14:sldIdLst>
            <p14:sldId id="290"/>
          </p14:sldIdLst>
        </p14:section>
        <p14:section name="Shell Command" id="{6143163D-9564-4945-9EE0-08CFF97DE4BA}">
          <p14:sldIdLst>
            <p14:sldId id="267"/>
          </p14:sldIdLst>
        </p14:section>
        <p14:section name="Rest" id="{651DACCC-2F02-604B-943A-23A8812359A6}">
          <p14:sldIdLst>
            <p14:sldId id="294"/>
            <p14:sldId id="295"/>
            <p14:sldId id="296"/>
            <p14:sldId id="289"/>
            <p14:sldId id="292"/>
            <p14:sldId id="293"/>
            <p14:sldId id="297"/>
            <p14:sldId id="322"/>
            <p14:sldId id="325"/>
            <p14:sldId id="326"/>
            <p14:sldId id="299"/>
            <p14:sldId id="303"/>
            <p14:sldId id="301"/>
            <p14:sldId id="302"/>
            <p14:sldId id="327"/>
            <p14:sldId id="288"/>
            <p14:sldId id="32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wid Planeta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D1"/>
    <a:srgbClr val="FEEFEA"/>
    <a:srgbClr val="FF790B"/>
    <a:srgbClr val="14A4BC"/>
    <a:srgbClr val="5389CB"/>
    <a:srgbClr val="4185BB"/>
    <a:srgbClr val="F2EDE6"/>
    <a:srgbClr val="CF5715"/>
    <a:srgbClr val="ED6218"/>
    <a:srgbClr val="E66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0" autoAdjust="0"/>
    <p:restoredTop sz="80928" autoAdjust="0"/>
  </p:normalViewPr>
  <p:slideViewPr>
    <p:cSldViewPr>
      <p:cViewPr>
        <p:scale>
          <a:sx n="76" d="100"/>
          <a:sy n="76" d="100"/>
        </p:scale>
        <p:origin x="-1848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commentAuthors" Target="commentAuthors.xml"/><Relationship Id="rId59" Type="http://schemas.openxmlformats.org/officeDocument/2006/relationships/presProps" Target="pres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8-03T01:07:07.632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8-03T01:07:07.632" idx="7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8-03T01:07:07.632" idx="5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8-03T01:07:07.632" idx="3">
    <p:pos x="10" y="10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8-03T01:07:07.632" idx="4">
    <p:pos x="10" y="10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8-03T01:07:07.632" idx="6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588E4-4AC5-3846-92D1-6D77D5042A58}" type="datetime1">
              <a:rPr lang="en-GB" smtClean="0"/>
              <a:t>15/08/2013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768DC-05B8-5B44-896C-AFAB19345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80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AC907-E9F8-9C49-8A0B-4A9AC798C5F4}" type="datetime1">
              <a:rPr lang="en-GB" smtClean="0"/>
              <a:t>15/08/2013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64B13-F637-48F7-A6A9-3E448B135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51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References:</a:t>
            </a:r>
          </a:p>
          <a:p>
            <a:endParaRPr lang="en-US" sz="1200" dirty="0" smtClean="0"/>
          </a:p>
          <a:p>
            <a:r>
              <a:rPr lang="en-US" sz="1200" dirty="0" smtClean="0"/>
              <a:t>http://</a:t>
            </a:r>
            <a:r>
              <a:rPr lang="en-US" sz="1200" dirty="0" err="1" smtClean="0"/>
              <a:t>developer.apple.com</a:t>
            </a:r>
            <a:r>
              <a:rPr lang="en-US" sz="1200" dirty="0" smtClean="0"/>
              <a:t>/library/mac/#documentation/AppleScript/Conceptual/</a:t>
            </a:r>
            <a:r>
              <a:rPr lang="en-US" sz="1200" dirty="0" err="1" smtClean="0"/>
              <a:t>AppleScriptX</a:t>
            </a:r>
            <a:r>
              <a:rPr lang="en-US" sz="1200" dirty="0" smtClean="0"/>
              <a:t>/</a:t>
            </a:r>
            <a:r>
              <a:rPr lang="en-US" sz="1200" dirty="0" err="1" smtClean="0"/>
              <a:t>AppleScriptX.html</a:t>
            </a:r>
            <a:endParaRPr lang="en-US" sz="1200" dirty="0" smtClean="0"/>
          </a:p>
          <a:p>
            <a:r>
              <a:rPr lang="en-US" sz="1200" dirty="0" smtClean="0"/>
              <a:t>https://</a:t>
            </a:r>
            <a:r>
              <a:rPr lang="en-US" sz="1200" dirty="0" err="1" smtClean="0"/>
              <a:t>developer.apple.com</a:t>
            </a:r>
            <a:r>
              <a:rPr lang="en-US" sz="1200" dirty="0" smtClean="0"/>
              <a:t>/library/mac/#documentation/</a:t>
            </a:r>
            <a:r>
              <a:rPr lang="en-US" sz="1200" dirty="0" err="1" smtClean="0"/>
              <a:t>applescript</a:t>
            </a:r>
            <a:r>
              <a:rPr lang="en-US" sz="1200" dirty="0" smtClean="0"/>
              <a:t>/conceptual/</a:t>
            </a:r>
            <a:r>
              <a:rPr lang="en-US" sz="1200" dirty="0" err="1" smtClean="0"/>
              <a:t>applescriptlangguide</a:t>
            </a:r>
            <a:r>
              <a:rPr lang="en-US" sz="1200" dirty="0" smtClean="0"/>
              <a:t>/introduction/</a:t>
            </a:r>
            <a:r>
              <a:rPr lang="en-US" sz="1200" dirty="0" err="1" smtClean="0"/>
              <a:t>ASLR_intro.html</a:t>
            </a:r>
            <a:endParaRPr lang="en-US" sz="1200" dirty="0" smtClean="0"/>
          </a:p>
          <a:p>
            <a:r>
              <a:rPr lang="en-US" sz="1200" dirty="0" smtClean="0"/>
              <a:t>https://</a:t>
            </a:r>
            <a:r>
              <a:rPr lang="en-US" sz="1200" dirty="0" err="1" smtClean="0"/>
              <a:t>en.wikipedia.org</a:t>
            </a:r>
            <a:r>
              <a:rPr lang="en-US" sz="1200" dirty="0" smtClean="0"/>
              <a:t>/wiki/AppleScript</a:t>
            </a:r>
          </a:p>
          <a:p>
            <a:r>
              <a:rPr lang="en-US" sz="1200" dirty="0" smtClean="0"/>
              <a:t>http://</a:t>
            </a:r>
            <a:r>
              <a:rPr lang="en-US" sz="1200" dirty="0" err="1" smtClean="0"/>
              <a:t>mac.tutsplus.com</a:t>
            </a:r>
            <a:r>
              <a:rPr lang="en-US" sz="1200" dirty="0" smtClean="0"/>
              <a:t>/tutorials/automation/the-ultimate-beginners-guide-to-applescript-2/</a:t>
            </a:r>
          </a:p>
          <a:p>
            <a:endParaRPr lang="en-US" sz="1200" dirty="0" smtClean="0"/>
          </a:p>
          <a:p>
            <a:r>
              <a:rPr lang="en-US" sz="1200" dirty="0" smtClean="0"/>
              <a:t>do shell script "date &gt;&gt; $HOME/Desktop/</a:t>
            </a:r>
            <a:r>
              <a:rPr lang="en-US" sz="1200" dirty="0" err="1" smtClean="0"/>
              <a:t>LastUpdate.txt</a:t>
            </a:r>
            <a:r>
              <a:rPr lang="en-US" sz="1200" dirty="0" smtClean="0"/>
              <a:t>”</a:t>
            </a:r>
          </a:p>
          <a:p>
            <a:endParaRPr lang="en-US" sz="1200" dirty="0" smtClean="0"/>
          </a:p>
          <a:p>
            <a:r>
              <a:rPr lang="en-US" sz="1200" dirty="0" smtClean="0"/>
              <a:t>---</a:t>
            </a:r>
          </a:p>
          <a:p>
            <a:endParaRPr lang="en-US" sz="1200" dirty="0" smtClean="0"/>
          </a:p>
          <a:p>
            <a:r>
              <a:rPr lang="en-US" sz="1200" dirty="0" smtClean="0"/>
              <a:t>Send email:</a:t>
            </a:r>
            <a:br>
              <a:rPr lang="en-US" sz="1200" dirty="0" smtClean="0"/>
            </a:br>
            <a:r>
              <a:rPr lang="en-US" sz="1200" dirty="0" smtClean="0"/>
              <a:t>set </a:t>
            </a:r>
            <a:r>
              <a:rPr lang="en-US" sz="1200" dirty="0" err="1" smtClean="0"/>
              <a:t>recipientName</a:t>
            </a:r>
            <a:r>
              <a:rPr lang="en-US" sz="1200" dirty="0" smtClean="0"/>
              <a:t> to "Dawid Planeta"</a:t>
            </a:r>
          </a:p>
          <a:p>
            <a:r>
              <a:rPr lang="en-US" sz="1200" dirty="0" smtClean="0"/>
              <a:t>set </a:t>
            </a:r>
            <a:r>
              <a:rPr lang="en-US" sz="1200" dirty="0" err="1" smtClean="0"/>
              <a:t>recipientAddress</a:t>
            </a:r>
            <a:r>
              <a:rPr lang="en-US" sz="1200" dirty="0" smtClean="0"/>
              <a:t> to "</a:t>
            </a:r>
            <a:r>
              <a:rPr lang="en-US" sz="1200" dirty="0" err="1" smtClean="0"/>
              <a:t>dplaneta@gmail.com</a:t>
            </a:r>
            <a:r>
              <a:rPr lang="en-US" sz="1200" dirty="0" smtClean="0"/>
              <a:t>"</a:t>
            </a:r>
          </a:p>
          <a:p>
            <a:r>
              <a:rPr lang="en-US" sz="1200" dirty="0" smtClean="0"/>
              <a:t>set </a:t>
            </a:r>
            <a:r>
              <a:rPr lang="en-US" sz="1200" dirty="0" err="1" smtClean="0"/>
              <a:t>theSubject</a:t>
            </a:r>
            <a:r>
              <a:rPr lang="en-US" sz="1200" dirty="0" smtClean="0"/>
              <a:t> to "AppleScript Automated Email"</a:t>
            </a:r>
          </a:p>
          <a:p>
            <a:r>
              <a:rPr lang="en-US" sz="1200" dirty="0" smtClean="0"/>
              <a:t>set </a:t>
            </a:r>
            <a:r>
              <a:rPr lang="en-US" sz="1200" dirty="0" err="1" smtClean="0"/>
              <a:t>theContent</a:t>
            </a:r>
            <a:r>
              <a:rPr lang="en-US" sz="1200" dirty="0" smtClean="0"/>
              <a:t> to "This email was created by </a:t>
            </a:r>
            <a:r>
              <a:rPr lang="en-US" sz="1200" dirty="0" err="1" smtClean="0"/>
              <a:t>Xcode</a:t>
            </a:r>
            <a:r>
              <a:rPr lang="en-US" sz="1200" dirty="0" smtClean="0"/>
              <a:t> breakpoint!"</a:t>
            </a:r>
          </a:p>
          <a:p>
            <a:r>
              <a:rPr lang="en-US" sz="1200" dirty="0" smtClean="0"/>
              <a:t>--Mail Tell Block</a:t>
            </a:r>
          </a:p>
          <a:p>
            <a:r>
              <a:rPr lang="en-US" sz="1200" dirty="0" smtClean="0"/>
              <a:t>tell application "Mail"</a:t>
            </a:r>
          </a:p>
          <a:p>
            <a:r>
              <a:rPr lang="en-US" sz="1200" dirty="0" smtClean="0"/>
              <a:t>    --Create the message</a:t>
            </a:r>
          </a:p>
          <a:p>
            <a:r>
              <a:rPr lang="en-US" sz="1200" dirty="0" smtClean="0"/>
              <a:t>    set </a:t>
            </a:r>
            <a:r>
              <a:rPr lang="en-US" sz="1200" dirty="0" err="1" smtClean="0"/>
              <a:t>theMessage</a:t>
            </a:r>
            <a:r>
              <a:rPr lang="en-US" sz="1200" dirty="0" smtClean="0"/>
              <a:t> to make new outgoing message with properties {</a:t>
            </a:r>
            <a:r>
              <a:rPr lang="en-US" sz="1200" dirty="0" err="1" smtClean="0"/>
              <a:t>subject:theSubject</a:t>
            </a:r>
            <a:r>
              <a:rPr lang="en-US" sz="1200" dirty="0" smtClean="0"/>
              <a:t>, </a:t>
            </a:r>
            <a:r>
              <a:rPr lang="en-US" sz="1200" dirty="0" err="1" smtClean="0"/>
              <a:t>content:theContent</a:t>
            </a:r>
            <a:r>
              <a:rPr lang="en-US" sz="1200" dirty="0" smtClean="0"/>
              <a:t>, </a:t>
            </a:r>
            <a:r>
              <a:rPr lang="en-US" sz="1200" dirty="0" err="1" smtClean="0"/>
              <a:t>visible:true</a:t>
            </a:r>
            <a:r>
              <a:rPr lang="en-US" sz="1200" dirty="0" smtClean="0"/>
              <a:t>}</a:t>
            </a:r>
          </a:p>
          <a:p>
            <a:r>
              <a:rPr lang="en-US" sz="1200" dirty="0" smtClean="0"/>
              <a:t>    --Set a recipient</a:t>
            </a:r>
          </a:p>
          <a:p>
            <a:r>
              <a:rPr lang="en-US" sz="1200" dirty="0" smtClean="0"/>
              <a:t>    tell </a:t>
            </a:r>
            <a:r>
              <a:rPr lang="en-US" sz="1200" dirty="0" err="1" smtClean="0"/>
              <a:t>theMessage</a:t>
            </a:r>
            <a:endParaRPr lang="en-US" sz="1200" dirty="0" smtClean="0"/>
          </a:p>
          <a:p>
            <a:r>
              <a:rPr lang="en-US" sz="1200" dirty="0" smtClean="0"/>
              <a:t>        make new to recipient with properties {</a:t>
            </a:r>
            <a:r>
              <a:rPr lang="en-US" sz="1200" dirty="0" err="1" smtClean="0"/>
              <a:t>name:recipientName</a:t>
            </a:r>
            <a:r>
              <a:rPr lang="en-US" sz="1200" dirty="0" smtClean="0"/>
              <a:t>, </a:t>
            </a:r>
            <a:r>
              <a:rPr lang="en-US" sz="1200" dirty="0" err="1" smtClean="0"/>
              <a:t>address:recipientAddress</a:t>
            </a:r>
            <a:r>
              <a:rPr lang="en-US" sz="1200" dirty="0" smtClean="0"/>
              <a:t>}</a:t>
            </a:r>
          </a:p>
          <a:p>
            <a:r>
              <a:rPr lang="en-US" sz="1200" dirty="0" smtClean="0"/>
              <a:t>        --Send the Message</a:t>
            </a:r>
          </a:p>
          <a:p>
            <a:r>
              <a:rPr lang="en-US" sz="1200" dirty="0" smtClean="0"/>
              <a:t>        send</a:t>
            </a:r>
          </a:p>
          <a:p>
            <a:r>
              <a:rPr lang="en-US" sz="1200" dirty="0" smtClean="0"/>
              <a:t>    end tell</a:t>
            </a:r>
          </a:p>
          <a:p>
            <a:r>
              <a:rPr lang="en-US" sz="1200" dirty="0" smtClean="0"/>
              <a:t>end tell</a:t>
            </a:r>
          </a:p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References:</a:t>
            </a:r>
          </a:p>
          <a:p>
            <a:endParaRPr lang="en-US" sz="1200" dirty="0" smtClean="0"/>
          </a:p>
          <a:p>
            <a:r>
              <a:rPr lang="en-US" sz="1200" dirty="0" smtClean="0"/>
              <a:t>http://</a:t>
            </a:r>
            <a:r>
              <a:rPr lang="en-US" sz="1200" dirty="0" err="1" smtClean="0"/>
              <a:t>developer.apple.com</a:t>
            </a:r>
            <a:r>
              <a:rPr lang="en-US" sz="1200" dirty="0" smtClean="0"/>
              <a:t>/library/mac/#documentation/AppleScript/Conceptual/</a:t>
            </a:r>
            <a:r>
              <a:rPr lang="en-US" sz="1200" dirty="0" err="1" smtClean="0"/>
              <a:t>AppleScriptX</a:t>
            </a:r>
            <a:r>
              <a:rPr lang="en-US" sz="1200" dirty="0" smtClean="0"/>
              <a:t>/</a:t>
            </a:r>
            <a:r>
              <a:rPr lang="en-US" sz="1200" dirty="0" err="1" smtClean="0"/>
              <a:t>AppleScriptX.html</a:t>
            </a:r>
            <a:endParaRPr lang="en-US" sz="1200" dirty="0" smtClean="0"/>
          </a:p>
          <a:p>
            <a:r>
              <a:rPr lang="en-US" sz="1200" dirty="0" smtClean="0"/>
              <a:t>https://</a:t>
            </a:r>
            <a:r>
              <a:rPr lang="en-US" sz="1200" dirty="0" err="1" smtClean="0"/>
              <a:t>developer.apple.com</a:t>
            </a:r>
            <a:r>
              <a:rPr lang="en-US" sz="1200" dirty="0" smtClean="0"/>
              <a:t>/library/mac/#documentation/</a:t>
            </a:r>
            <a:r>
              <a:rPr lang="en-US" sz="1200" dirty="0" err="1" smtClean="0"/>
              <a:t>applescript</a:t>
            </a:r>
            <a:r>
              <a:rPr lang="en-US" sz="1200" dirty="0" smtClean="0"/>
              <a:t>/conceptual/</a:t>
            </a:r>
            <a:r>
              <a:rPr lang="en-US" sz="1200" dirty="0" err="1" smtClean="0"/>
              <a:t>applescriptlangguide</a:t>
            </a:r>
            <a:r>
              <a:rPr lang="en-US" sz="1200" dirty="0" smtClean="0"/>
              <a:t>/introduction/</a:t>
            </a:r>
            <a:r>
              <a:rPr lang="en-US" sz="1200" dirty="0" err="1" smtClean="0"/>
              <a:t>ASLR_intro.html</a:t>
            </a:r>
            <a:endParaRPr lang="en-US" sz="1200" dirty="0" smtClean="0"/>
          </a:p>
          <a:p>
            <a:r>
              <a:rPr lang="en-US" sz="1200" dirty="0" smtClean="0"/>
              <a:t>https://</a:t>
            </a:r>
            <a:r>
              <a:rPr lang="en-US" sz="1200" dirty="0" err="1" smtClean="0"/>
              <a:t>en.wikipedia.org</a:t>
            </a:r>
            <a:r>
              <a:rPr lang="en-US" sz="1200" dirty="0" smtClean="0"/>
              <a:t>/wiki/AppleScript</a:t>
            </a:r>
          </a:p>
          <a:p>
            <a:r>
              <a:rPr lang="en-US" sz="1200" dirty="0" smtClean="0"/>
              <a:t>http://</a:t>
            </a:r>
            <a:r>
              <a:rPr lang="en-US" sz="1200" dirty="0" err="1" smtClean="0"/>
              <a:t>mac.tutsplus.com</a:t>
            </a:r>
            <a:r>
              <a:rPr lang="en-US" sz="1200" dirty="0" smtClean="0"/>
              <a:t>/tutorials/automation/the-ultimate-beginners-guide-to-applescript-2/</a:t>
            </a:r>
          </a:p>
          <a:p>
            <a:endParaRPr lang="en-US" sz="1200" dirty="0" smtClean="0"/>
          </a:p>
          <a:p>
            <a:r>
              <a:rPr lang="en-US" sz="1200" dirty="0" smtClean="0"/>
              <a:t>do shell script "date &gt;&gt; $HOME/Desktop/</a:t>
            </a:r>
            <a:r>
              <a:rPr lang="en-US" sz="1200" dirty="0" err="1" smtClean="0"/>
              <a:t>LastUpdate.txt</a:t>
            </a:r>
            <a:r>
              <a:rPr lang="en-US" sz="1200" dirty="0" smtClean="0"/>
              <a:t>”</a:t>
            </a:r>
          </a:p>
          <a:p>
            <a:endParaRPr lang="en-US" sz="1200" dirty="0" smtClean="0"/>
          </a:p>
          <a:p>
            <a:r>
              <a:rPr lang="en-US" sz="1200" dirty="0" smtClean="0"/>
              <a:t>---</a:t>
            </a:r>
          </a:p>
          <a:p>
            <a:endParaRPr lang="en-US" sz="1200" dirty="0" smtClean="0"/>
          </a:p>
          <a:p>
            <a:r>
              <a:rPr lang="en-US" sz="1200" dirty="0" smtClean="0"/>
              <a:t>Send email:</a:t>
            </a:r>
            <a:br>
              <a:rPr lang="en-US" sz="1200" dirty="0" smtClean="0"/>
            </a:br>
            <a:r>
              <a:rPr lang="en-US" sz="1200" dirty="0" smtClean="0"/>
              <a:t>set </a:t>
            </a:r>
            <a:r>
              <a:rPr lang="en-US" sz="1200" dirty="0" err="1" smtClean="0"/>
              <a:t>recipientName</a:t>
            </a:r>
            <a:r>
              <a:rPr lang="en-US" sz="1200" dirty="0" smtClean="0"/>
              <a:t> to "Dawid Planeta"</a:t>
            </a:r>
          </a:p>
          <a:p>
            <a:r>
              <a:rPr lang="en-US" sz="1200" dirty="0" smtClean="0"/>
              <a:t>set </a:t>
            </a:r>
            <a:r>
              <a:rPr lang="en-US" sz="1200" dirty="0" err="1" smtClean="0"/>
              <a:t>recipientAddress</a:t>
            </a:r>
            <a:r>
              <a:rPr lang="en-US" sz="1200" dirty="0" smtClean="0"/>
              <a:t> to "</a:t>
            </a:r>
            <a:r>
              <a:rPr lang="en-US" sz="1200" dirty="0" err="1" smtClean="0"/>
              <a:t>dplaneta@gmail.com</a:t>
            </a:r>
            <a:r>
              <a:rPr lang="en-US" sz="1200" dirty="0" smtClean="0"/>
              <a:t>"</a:t>
            </a:r>
          </a:p>
          <a:p>
            <a:r>
              <a:rPr lang="en-US" sz="1200" dirty="0" smtClean="0"/>
              <a:t>set </a:t>
            </a:r>
            <a:r>
              <a:rPr lang="en-US" sz="1200" dirty="0" err="1" smtClean="0"/>
              <a:t>theSubject</a:t>
            </a:r>
            <a:r>
              <a:rPr lang="en-US" sz="1200" dirty="0" smtClean="0"/>
              <a:t> to "AppleScript Automated Email"</a:t>
            </a:r>
          </a:p>
          <a:p>
            <a:r>
              <a:rPr lang="en-US" sz="1200" dirty="0" smtClean="0"/>
              <a:t>set </a:t>
            </a:r>
            <a:r>
              <a:rPr lang="en-US" sz="1200" dirty="0" err="1" smtClean="0"/>
              <a:t>theContent</a:t>
            </a:r>
            <a:r>
              <a:rPr lang="en-US" sz="1200" dirty="0" smtClean="0"/>
              <a:t> to "This email was created by </a:t>
            </a:r>
            <a:r>
              <a:rPr lang="en-US" sz="1200" dirty="0" err="1" smtClean="0"/>
              <a:t>Xcode</a:t>
            </a:r>
            <a:r>
              <a:rPr lang="en-US" sz="1200" dirty="0" smtClean="0"/>
              <a:t> breakpoint!"</a:t>
            </a:r>
          </a:p>
          <a:p>
            <a:r>
              <a:rPr lang="en-US" sz="1200" dirty="0" smtClean="0"/>
              <a:t>--Mail Tell Block</a:t>
            </a:r>
          </a:p>
          <a:p>
            <a:r>
              <a:rPr lang="en-US" sz="1200" dirty="0" smtClean="0"/>
              <a:t>tell application "Mail"</a:t>
            </a:r>
          </a:p>
          <a:p>
            <a:r>
              <a:rPr lang="en-US" sz="1200" dirty="0" smtClean="0"/>
              <a:t>    --Create the message</a:t>
            </a:r>
          </a:p>
          <a:p>
            <a:r>
              <a:rPr lang="en-US" sz="1200" dirty="0" smtClean="0"/>
              <a:t>    set </a:t>
            </a:r>
            <a:r>
              <a:rPr lang="en-US" sz="1200" dirty="0" err="1" smtClean="0"/>
              <a:t>theMessage</a:t>
            </a:r>
            <a:r>
              <a:rPr lang="en-US" sz="1200" dirty="0" smtClean="0"/>
              <a:t> to make new outgoing message with properties {</a:t>
            </a:r>
            <a:r>
              <a:rPr lang="en-US" sz="1200" dirty="0" err="1" smtClean="0"/>
              <a:t>subject:theSubject</a:t>
            </a:r>
            <a:r>
              <a:rPr lang="en-US" sz="1200" dirty="0" smtClean="0"/>
              <a:t>, </a:t>
            </a:r>
            <a:r>
              <a:rPr lang="en-US" sz="1200" dirty="0" err="1" smtClean="0"/>
              <a:t>content:theContent</a:t>
            </a:r>
            <a:r>
              <a:rPr lang="en-US" sz="1200" dirty="0" smtClean="0"/>
              <a:t>, </a:t>
            </a:r>
            <a:r>
              <a:rPr lang="en-US" sz="1200" dirty="0" err="1" smtClean="0"/>
              <a:t>visible:true</a:t>
            </a:r>
            <a:r>
              <a:rPr lang="en-US" sz="1200" dirty="0" smtClean="0"/>
              <a:t>}</a:t>
            </a:r>
          </a:p>
          <a:p>
            <a:r>
              <a:rPr lang="en-US" sz="1200" dirty="0" smtClean="0"/>
              <a:t>    --Set a recipient</a:t>
            </a:r>
          </a:p>
          <a:p>
            <a:r>
              <a:rPr lang="en-US" sz="1200" dirty="0" smtClean="0"/>
              <a:t>    tell </a:t>
            </a:r>
            <a:r>
              <a:rPr lang="en-US" sz="1200" dirty="0" err="1" smtClean="0"/>
              <a:t>theMessage</a:t>
            </a:r>
            <a:endParaRPr lang="en-US" sz="1200" dirty="0" smtClean="0"/>
          </a:p>
          <a:p>
            <a:r>
              <a:rPr lang="en-US" sz="1200" dirty="0" smtClean="0"/>
              <a:t>        make new to recipient with properties {</a:t>
            </a:r>
            <a:r>
              <a:rPr lang="en-US" sz="1200" dirty="0" err="1" smtClean="0"/>
              <a:t>name:recipientName</a:t>
            </a:r>
            <a:r>
              <a:rPr lang="en-US" sz="1200" dirty="0" smtClean="0"/>
              <a:t>, </a:t>
            </a:r>
            <a:r>
              <a:rPr lang="en-US" sz="1200" dirty="0" err="1" smtClean="0"/>
              <a:t>address:recipientAddress</a:t>
            </a:r>
            <a:r>
              <a:rPr lang="en-US" sz="1200" dirty="0" smtClean="0"/>
              <a:t>}</a:t>
            </a:r>
          </a:p>
          <a:p>
            <a:r>
              <a:rPr lang="en-US" sz="1200" dirty="0" smtClean="0"/>
              <a:t>        --Send the Message</a:t>
            </a:r>
          </a:p>
          <a:p>
            <a:r>
              <a:rPr lang="en-US" sz="1200" dirty="0" smtClean="0"/>
              <a:t>        send</a:t>
            </a:r>
          </a:p>
          <a:p>
            <a:r>
              <a:rPr lang="en-US" sz="1200" dirty="0" smtClean="0"/>
              <a:t>    end tell</a:t>
            </a:r>
          </a:p>
          <a:p>
            <a:r>
              <a:rPr lang="en-US" sz="1200" dirty="0" smtClean="0"/>
              <a:t>end tell</a:t>
            </a:r>
          </a:p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Scripts:</a:t>
            </a:r>
          </a:p>
          <a:p>
            <a:endParaRPr lang="en-US" sz="1200" dirty="0" smtClean="0"/>
          </a:p>
          <a:p>
            <a:r>
              <a:rPr lang="en-US" sz="1200" dirty="0" smtClean="0"/>
              <a:t>do shell script "date &gt;&gt; $HOME/Desktop/</a:t>
            </a:r>
            <a:r>
              <a:rPr lang="en-US" sz="1200" dirty="0" err="1" smtClean="0"/>
              <a:t>breakUpdate.txt</a:t>
            </a:r>
            <a:r>
              <a:rPr lang="en-US" sz="1200" dirty="0" smtClean="0"/>
              <a:t>”</a:t>
            </a:r>
          </a:p>
          <a:p>
            <a:r>
              <a:rPr lang="en-US" sz="1200" dirty="0" smtClean="0"/>
              <a:t>---</a:t>
            </a:r>
          </a:p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Scripts: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"Safari"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location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"http://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www.google.com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</a:t>
            </a:r>
            <a:endParaRPr lang="en-US" sz="1200" b="1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"Safari"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activate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JavaScript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window.open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('http://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www.google.com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')" in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tell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internalIP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IPv4 address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info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externalIP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25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shell script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"curl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checkip.dyndns.org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display alert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"internal IP: " &amp;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internalIP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”\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nexternal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IP: " &amp;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externalIP</a:t>
            </a: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set </a:t>
            </a:r>
            <a:r>
              <a:rPr lang="en-US" sz="1200" dirty="0" err="1" smtClean="0"/>
              <a:t>recipientName</a:t>
            </a:r>
            <a:r>
              <a:rPr lang="en-US" sz="1200" dirty="0" smtClean="0"/>
              <a:t> to "Dawid Planeta"</a:t>
            </a:r>
          </a:p>
          <a:p>
            <a:r>
              <a:rPr lang="en-US" sz="1200" dirty="0" smtClean="0"/>
              <a:t>set </a:t>
            </a:r>
            <a:r>
              <a:rPr lang="en-US" sz="1200" dirty="0" err="1" smtClean="0"/>
              <a:t>recipientAddress</a:t>
            </a:r>
            <a:r>
              <a:rPr lang="en-US" sz="1200" dirty="0" smtClean="0"/>
              <a:t> to "</a:t>
            </a:r>
            <a:r>
              <a:rPr lang="en-US" sz="1200" dirty="0" err="1" smtClean="0"/>
              <a:t>dawid@maill.com</a:t>
            </a:r>
            <a:r>
              <a:rPr lang="en-US" sz="1200" dirty="0" smtClean="0"/>
              <a:t>"</a:t>
            </a:r>
          </a:p>
          <a:p>
            <a:r>
              <a:rPr lang="en-US" sz="1200" dirty="0" smtClean="0"/>
              <a:t>set </a:t>
            </a:r>
            <a:r>
              <a:rPr lang="en-US" sz="1200" dirty="0" err="1" smtClean="0"/>
              <a:t>theSubject</a:t>
            </a:r>
            <a:r>
              <a:rPr lang="en-US" sz="1200" dirty="0" smtClean="0"/>
              <a:t> to "AppleScript Automated Email"</a:t>
            </a:r>
          </a:p>
          <a:p>
            <a:r>
              <a:rPr lang="en-US" sz="1200" dirty="0" smtClean="0"/>
              <a:t>set </a:t>
            </a:r>
            <a:r>
              <a:rPr lang="en-US" sz="1200" dirty="0" err="1" smtClean="0"/>
              <a:t>theContent</a:t>
            </a:r>
            <a:r>
              <a:rPr lang="en-US" sz="1200" dirty="0" smtClean="0"/>
              <a:t> to "This email was created by </a:t>
            </a:r>
            <a:r>
              <a:rPr lang="en-US" sz="1200" dirty="0" err="1" smtClean="0"/>
              <a:t>Xcode</a:t>
            </a:r>
            <a:r>
              <a:rPr lang="en-US" sz="1200" dirty="0" smtClean="0"/>
              <a:t> breakpoint!"</a:t>
            </a:r>
          </a:p>
          <a:p>
            <a:r>
              <a:rPr lang="en-US" sz="1200" dirty="0" smtClean="0"/>
              <a:t>--Mail Tell Block</a:t>
            </a:r>
          </a:p>
          <a:p>
            <a:r>
              <a:rPr lang="en-US" sz="1200" dirty="0" smtClean="0"/>
              <a:t>tell application "Mail"</a:t>
            </a:r>
          </a:p>
          <a:p>
            <a:r>
              <a:rPr lang="en-US" sz="1200" dirty="0" smtClean="0"/>
              <a:t>    --Create the message</a:t>
            </a:r>
          </a:p>
          <a:p>
            <a:r>
              <a:rPr lang="en-US" sz="1200" dirty="0" smtClean="0"/>
              <a:t>    set </a:t>
            </a:r>
            <a:r>
              <a:rPr lang="en-US" sz="1200" dirty="0" err="1" smtClean="0"/>
              <a:t>theMessage</a:t>
            </a:r>
            <a:r>
              <a:rPr lang="en-US" sz="1200" dirty="0" smtClean="0"/>
              <a:t> to make new outgoing message with properties {</a:t>
            </a:r>
            <a:r>
              <a:rPr lang="en-US" sz="1200" dirty="0" err="1" smtClean="0"/>
              <a:t>subject:theSubject</a:t>
            </a:r>
            <a:r>
              <a:rPr lang="en-US" sz="1200" dirty="0" smtClean="0"/>
              <a:t>, </a:t>
            </a:r>
            <a:r>
              <a:rPr lang="en-US" sz="1200" dirty="0" err="1" smtClean="0"/>
              <a:t>content:theContent</a:t>
            </a:r>
            <a:r>
              <a:rPr lang="en-US" sz="1200" dirty="0" smtClean="0"/>
              <a:t>, </a:t>
            </a:r>
            <a:r>
              <a:rPr lang="en-US" sz="1200" dirty="0" err="1" smtClean="0"/>
              <a:t>visible:true</a:t>
            </a:r>
            <a:r>
              <a:rPr lang="en-US" sz="1200" dirty="0" smtClean="0"/>
              <a:t>}</a:t>
            </a:r>
          </a:p>
          <a:p>
            <a:r>
              <a:rPr lang="en-US" sz="1200" dirty="0" smtClean="0"/>
              <a:t>    --Set a recipient</a:t>
            </a:r>
          </a:p>
          <a:p>
            <a:r>
              <a:rPr lang="en-US" sz="1200" dirty="0" smtClean="0"/>
              <a:t>    tell </a:t>
            </a:r>
            <a:r>
              <a:rPr lang="en-US" sz="1200" dirty="0" err="1" smtClean="0"/>
              <a:t>theMessage</a:t>
            </a:r>
            <a:endParaRPr lang="en-US" sz="1200" dirty="0" smtClean="0"/>
          </a:p>
          <a:p>
            <a:r>
              <a:rPr lang="en-US" sz="1200" dirty="0" smtClean="0"/>
              <a:t>        make new to recipient with properties {</a:t>
            </a:r>
            <a:r>
              <a:rPr lang="en-US" sz="1200" dirty="0" err="1" smtClean="0"/>
              <a:t>name:recipientName</a:t>
            </a:r>
            <a:r>
              <a:rPr lang="en-US" sz="1200" dirty="0" smtClean="0"/>
              <a:t>, </a:t>
            </a:r>
            <a:r>
              <a:rPr lang="en-US" sz="1200" dirty="0" err="1" smtClean="0"/>
              <a:t>address:recipientAddress</a:t>
            </a:r>
            <a:r>
              <a:rPr lang="en-US" sz="1200" dirty="0" smtClean="0"/>
              <a:t>}</a:t>
            </a:r>
          </a:p>
          <a:p>
            <a:r>
              <a:rPr lang="en-US" sz="1200" dirty="0" smtClean="0"/>
              <a:t>        --Send the Message</a:t>
            </a:r>
          </a:p>
          <a:p>
            <a:r>
              <a:rPr lang="en-US" sz="1200" dirty="0" smtClean="0"/>
              <a:t>        send</a:t>
            </a:r>
          </a:p>
          <a:p>
            <a:r>
              <a:rPr lang="en-US" sz="1200" dirty="0" smtClean="0"/>
              <a:t>    end tell</a:t>
            </a:r>
          </a:p>
          <a:p>
            <a:r>
              <a:rPr lang="en-US" sz="1200" dirty="0" smtClean="0"/>
              <a:t>end tell</a:t>
            </a:r>
          </a:p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leaks -</a:t>
            </a:r>
            <a:r>
              <a:rPr lang="en-US" sz="1200" dirty="0" err="1" smtClean="0"/>
              <a:t>nocontext</a:t>
            </a:r>
            <a:r>
              <a:rPr lang="en-US" sz="1200" dirty="0" smtClean="0"/>
              <a:t> -</a:t>
            </a:r>
            <a:r>
              <a:rPr lang="en-US" sz="1200" dirty="0" err="1" smtClean="0"/>
              <a:t>nostacks</a:t>
            </a:r>
            <a:r>
              <a:rPr lang="en-US" sz="1200" dirty="0" smtClean="0"/>
              <a:t> iPhone\ Simulator &gt; $HOME/Desktop/</a:t>
            </a:r>
            <a:r>
              <a:rPr lang="en-US" sz="1200" dirty="0" err="1" smtClean="0"/>
              <a:t>simLeaks.txt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/Users/</a:t>
            </a:r>
            <a:r>
              <a:rPr lang="en-US" sz="1200" dirty="0" err="1" smtClean="0"/>
              <a:t>dawidplaneta</a:t>
            </a:r>
            <a:r>
              <a:rPr lang="en-US" sz="1200" dirty="0" smtClean="0"/>
              <a:t>/Desktop/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screenshot.png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References:</a:t>
            </a:r>
          </a:p>
          <a:p>
            <a:r>
              <a:rPr lang="en-US" sz="1200" dirty="0" smtClean="0"/>
              <a:t>https://</a:t>
            </a:r>
            <a:r>
              <a:rPr lang="en-US" sz="1200" dirty="0" err="1" smtClean="0"/>
              <a:t>developer.apple.com</a:t>
            </a:r>
            <a:r>
              <a:rPr lang="en-US" sz="1200" dirty="0" smtClean="0"/>
              <a:t>/library/mac/documentation/</a:t>
            </a:r>
            <a:r>
              <a:rPr lang="en-US" sz="1200" dirty="0" err="1" smtClean="0"/>
              <a:t>darwin</a:t>
            </a:r>
            <a:r>
              <a:rPr lang="en-US" sz="1200" dirty="0" smtClean="0"/>
              <a:t>/reference/</a:t>
            </a:r>
            <a:r>
              <a:rPr lang="en-US" sz="1200" dirty="0" err="1" smtClean="0"/>
              <a:t>manpages</a:t>
            </a:r>
            <a:r>
              <a:rPr lang="en-US" sz="1200" dirty="0" smtClean="0"/>
              <a:t>/man1/leaks.1.html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jprithvi.wordpress.com</a:t>
            </a:r>
            <a:r>
              <a:rPr lang="en-US" sz="1200" dirty="0" smtClean="0"/>
              <a:t>/tag/debugger-breakpoint-actions/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References</a:t>
            </a:r>
          </a:p>
          <a:p>
            <a:r>
              <a:rPr lang="en-US" sz="1200" dirty="0" smtClean="0"/>
              <a:t>http://</a:t>
            </a:r>
            <a:r>
              <a:rPr lang="en-US" sz="1200" dirty="0" err="1" smtClean="0"/>
              <a:t>lldb.llvm.org</a:t>
            </a:r>
            <a:r>
              <a:rPr lang="en-US" sz="1200" dirty="0" smtClean="0"/>
              <a:t>/python-</a:t>
            </a:r>
            <a:r>
              <a:rPr lang="en-US" sz="1200" dirty="0" err="1" smtClean="0"/>
              <a:t>reference.html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6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comments" Target="../comments/comment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comments" Target="../comments/comment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comments" Target="../comments/comment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omments" Target="../comments/comment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omments" Target="../comments/comment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7"/>
          <a:stretch>
            <a:fillRect/>
          </a:stretch>
        </p:blipFill>
        <p:spPr>
          <a:xfrm>
            <a:off x="657497" y="4645742"/>
            <a:ext cx="2386584" cy="22350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3200400" y="914400"/>
            <a:ext cx="5410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err="1" smtClean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iOS</a:t>
            </a:r>
            <a:r>
              <a:rPr lang="en-US" sz="3600" b="1" dirty="0" smtClean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 Debugging            PART I</a:t>
            </a:r>
            <a:endParaRPr lang="en-US" sz="3600" b="1" dirty="0">
              <a:solidFill>
                <a:srgbClr val="F79646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512125"/>
            <a:ext cx="8686800" cy="2895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2691115301_f3b8699d5a_b.jpg"/>
          <p:cNvPicPr>
            <a:picLocks noChangeAspect="1"/>
          </p:cNvPicPr>
          <p:nvPr/>
        </p:nvPicPr>
        <p:blipFill>
          <a:blip r:embed="rId4" cstate="print">
            <a:lum bright="5000" contrast="5000"/>
          </a:blip>
          <a:srcRect/>
          <a:stretch>
            <a:fillRect/>
          </a:stretch>
        </p:blipFill>
        <p:spPr>
          <a:xfrm>
            <a:off x="657496" y="0"/>
            <a:ext cx="2390504" cy="4648200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3962400" y="4724400"/>
            <a:ext cx="4648200" cy="1107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Dawid 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Planeta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</a:b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Technology Development</a:t>
            </a:r>
            <a:br>
              <a:rPr lang="en-US" sz="24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</a:b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Thomson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Reuters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Picture 1" descr="logo_head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3581400"/>
            <a:ext cx="2921000" cy="63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17526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F2EDE6"/>
              </a:solidFill>
            </a:endParaRPr>
          </a:p>
          <a:p>
            <a:r>
              <a:rPr lang="en-US" sz="2000" dirty="0" smtClean="0">
                <a:solidFill>
                  <a:srgbClr val="F2EDE6"/>
                </a:solidFill>
              </a:rPr>
              <a:t>Finding </a:t>
            </a:r>
            <a:r>
              <a:rPr lang="en-US" sz="2000" dirty="0">
                <a:solidFill>
                  <a:srgbClr val="F2EDE6"/>
                </a:solidFill>
              </a:rPr>
              <a:t>and eliminating bugs in </a:t>
            </a:r>
            <a:r>
              <a:rPr lang="en-US" sz="2000" dirty="0" smtClean="0">
                <a:solidFill>
                  <a:srgbClr val="F2EDE6"/>
                </a:solidFill>
              </a:rPr>
              <a:t>the code </a:t>
            </a:r>
            <a:r>
              <a:rPr lang="en-US" sz="2000" dirty="0">
                <a:solidFill>
                  <a:srgbClr val="F2EDE6"/>
                </a:solidFill>
              </a:rPr>
              <a:t>is a critical phase of the development process</a:t>
            </a:r>
            <a:r>
              <a:rPr lang="en-US" sz="2000" dirty="0" smtClean="0">
                <a:solidFill>
                  <a:srgbClr val="F2EDE6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F2EDE6"/>
                </a:solidFill>
              </a:rPr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6172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London, August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78286"/>
      </p:ext>
    </p:extLst>
  </p:cSld>
  <p:clrMapOvr>
    <a:masterClrMapping/>
  </p:clrMapOvr>
  <p:transition xmlns:p14="http://schemas.microsoft.com/office/powerpoint/2010/main" advTm="1145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400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Introduction to </a:t>
            </a:r>
            <a:r>
              <a:rPr lang="en-US" sz="2800" dirty="0" err="1" smtClean="0">
                <a:solidFill>
                  <a:srgbClr val="F2EDE6"/>
                </a:solidFill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 Debugging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990600"/>
            <a:ext cx="2667000" cy="31393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PART I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The </a:t>
            </a:r>
            <a:r>
              <a:rPr lang="en-US" dirty="0" err="1" smtClean="0"/>
              <a:t>xCode</a:t>
            </a:r>
            <a:r>
              <a:rPr lang="en-US" dirty="0" smtClean="0"/>
              <a:t> </a:t>
            </a:r>
            <a:r>
              <a:rPr lang="en-US" dirty="0"/>
              <a:t>debugging </a:t>
            </a:r>
            <a:r>
              <a:rPr lang="en-US" dirty="0" smtClean="0"/>
              <a:t>environments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Exception </a:t>
            </a:r>
            <a:r>
              <a:rPr lang="en-US" dirty="0"/>
              <a:t>and Symbolic </a:t>
            </a:r>
            <a:r>
              <a:rPr lang="en-US" dirty="0" smtClean="0"/>
              <a:t>Breakpoints</a:t>
            </a:r>
          </a:p>
          <a:p>
            <a:pPr marL="285750" indent="-285750">
              <a:buFontTx/>
              <a:buChar char="-"/>
            </a:pPr>
            <a:r>
              <a:rPr lang="en-US" dirty="0"/>
              <a:t>Editing and Managing </a:t>
            </a:r>
            <a:r>
              <a:rPr lang="en-US" dirty="0" smtClean="0"/>
              <a:t>Breakpoints</a:t>
            </a:r>
          </a:p>
          <a:p>
            <a:pPr marL="285750" indent="-285750">
              <a:buFontTx/>
              <a:buChar char="-"/>
            </a:pPr>
            <a:r>
              <a:rPr lang="en-US" dirty="0"/>
              <a:t>Breakpoint </a:t>
            </a:r>
            <a:r>
              <a:rPr lang="en-US" dirty="0" smtClean="0"/>
              <a:t>Actions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Breakpoint commands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996077"/>
            <a:ext cx="2743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PART II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Python Scripting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Custom LLDB Command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XPC debugging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OpenGL ES Debugging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UIWebViews</a:t>
            </a:r>
            <a:r>
              <a:rPr lang="en-US" dirty="0" smtClean="0"/>
              <a:t> </a:t>
            </a:r>
            <a:r>
              <a:rPr lang="en-US" dirty="0"/>
              <a:t>Debugging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Core Data </a:t>
            </a:r>
            <a:r>
              <a:rPr lang="en-US" dirty="0" smtClean="0"/>
              <a:t>Debugging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968276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PART III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Targeting debugging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Continuous </a:t>
            </a:r>
            <a:r>
              <a:rPr lang="en-US" dirty="0" smtClean="0"/>
              <a:t>Integration Debugging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Hacking and Securing </a:t>
            </a:r>
            <a:r>
              <a:rPr lang="en-US" dirty="0" err="1"/>
              <a:t>iOS</a:t>
            </a:r>
            <a:r>
              <a:rPr lang="en-US" dirty="0"/>
              <a:t> Applications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895600" y="1600200"/>
            <a:ext cx="6019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4058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400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Introduction to </a:t>
            </a:r>
            <a:r>
              <a:rPr lang="en-US" sz="2800" dirty="0" err="1" smtClean="0">
                <a:solidFill>
                  <a:srgbClr val="F2EDE6"/>
                </a:solidFill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 Debugging – PART I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114800"/>
            <a:ext cx="7315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An expert is a man who has made all the mistakes which can be made, in a narrow field.</a:t>
            </a:r>
          </a:p>
          <a:p>
            <a:pPr algn="r"/>
            <a:r>
              <a:rPr lang="en-US" sz="2400" dirty="0"/>
              <a:t>-- </a:t>
            </a:r>
            <a:r>
              <a:rPr lang="en-US" sz="2400" dirty="0" err="1"/>
              <a:t>Niels</a:t>
            </a:r>
            <a:r>
              <a:rPr lang="en-US" sz="2400" dirty="0"/>
              <a:t> Bohr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1336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Debugging is a methodical process of finding and reducing the number of bugs, or defects</a:t>
            </a:r>
            <a:r>
              <a:rPr lang="en-US" sz="3200" b="1" dirty="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7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400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err="1" smtClean="0">
                <a:solidFill>
                  <a:srgbClr val="F2EDE6"/>
                </a:solidFill>
                <a:cs typeface="Arial" pitchFamily="34" charset="0"/>
              </a:rPr>
              <a:t>xCode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 5.0 and GDB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pic>
        <p:nvPicPr>
          <p:cNvPr id="4" name="Picture 3" descr="Screen Shot 2013-08-01 at 21.04.35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1" r="22"/>
          <a:stretch/>
        </p:blipFill>
        <p:spPr>
          <a:xfrm>
            <a:off x="2983800" y="1253262"/>
            <a:ext cx="6084000" cy="400453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971800" y="880646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Product -&gt; Scheme -&gt; Edit Scheme -&gt; Run </a:t>
            </a:r>
            <a:r>
              <a:rPr lang="en-US" sz="1600" dirty="0" err="1" smtClean="0"/>
              <a:t>example.app</a:t>
            </a:r>
            <a:r>
              <a:rPr lang="en-US" sz="1600" dirty="0" smtClean="0"/>
              <a:t> (</a:t>
            </a:r>
            <a:r>
              <a:rPr lang="en-US" sz="1600" dirty="0" err="1" smtClean="0"/>
              <a:t>Xcode</a:t>
            </a:r>
            <a:r>
              <a:rPr lang="en-US" sz="1600" dirty="0" smtClean="0"/>
              <a:t> 4.6)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219200"/>
            <a:ext cx="2667000" cy="4031873"/>
          </a:xfrm>
          <a:prstGeom prst="rec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/>
              <a:t>Xcode</a:t>
            </a:r>
            <a:r>
              <a:rPr lang="en-US" sz="1600" dirty="0" smtClean="0"/>
              <a:t> </a:t>
            </a:r>
            <a:r>
              <a:rPr lang="en-US" sz="1600" dirty="0"/>
              <a:t>5 does not support use of the LLVM-GCC compiler and the GDB debugger. Existing projects configured to use LLVM-GCC and GDB will be reconfigured to use the LLVM compiler and </a:t>
            </a:r>
            <a:r>
              <a:rPr lang="en-US" sz="1600" dirty="0" smtClean="0"/>
              <a:t>LLD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7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400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Why create LLDB?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1219200"/>
            <a:ext cx="7772400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Wanted </a:t>
            </a:r>
            <a:r>
              <a:rPr lang="en-US" sz="2000" b="1" dirty="0"/>
              <a:t>better </a:t>
            </a:r>
            <a:r>
              <a:rPr lang="en-US" sz="2000" b="1" dirty="0" smtClean="0"/>
              <a:t>debugger</a:t>
            </a:r>
            <a:br>
              <a:rPr lang="en-US" sz="2000" b="1" dirty="0" smtClean="0"/>
            </a:br>
            <a:endParaRPr lang="en-US" sz="2000" b="1" dirty="0" smtClean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What </a:t>
            </a:r>
            <a:r>
              <a:rPr lang="en-US" sz="2000" b="1" dirty="0"/>
              <a:t>was wrong with GDB?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Architecture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Parses </a:t>
            </a:r>
            <a:r>
              <a:rPr lang="en-US" sz="2000" dirty="0"/>
              <a:t>information in large </a:t>
            </a:r>
            <a:r>
              <a:rPr lang="en-US" sz="2000" dirty="0" smtClean="0"/>
              <a:t>chunks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GDB </a:t>
            </a:r>
            <a:r>
              <a:rPr lang="en-US" sz="2000" dirty="0"/>
              <a:t>was not designed to vend an </a:t>
            </a:r>
            <a:r>
              <a:rPr lang="en-US" sz="2000" dirty="0" smtClean="0"/>
              <a:t>API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Global </a:t>
            </a:r>
            <a:r>
              <a:rPr lang="en-US" sz="2000" dirty="0"/>
              <a:t>variables contain program </a:t>
            </a:r>
            <a:r>
              <a:rPr lang="en-US" sz="2000" dirty="0" smtClean="0"/>
              <a:t>state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Different </a:t>
            </a:r>
            <a:r>
              <a:rPr lang="en-US" sz="2000" dirty="0"/>
              <a:t>GDB binaries for each </a:t>
            </a:r>
            <a:r>
              <a:rPr lang="en-US" sz="2000" dirty="0" smtClean="0"/>
              <a:t>architecture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 smtClean="0"/>
              <a:t>Pervasive </a:t>
            </a:r>
            <a:r>
              <a:rPr lang="en-US" sz="2000" dirty="0"/>
              <a:t>preprocessor </a:t>
            </a:r>
            <a:r>
              <a:rPr lang="en-US" sz="2000" dirty="0" smtClean="0"/>
              <a:t>macros</a:t>
            </a: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Issues with expression parser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 smtClean="0"/>
              <a:t>Objective</a:t>
            </a:r>
            <a:r>
              <a:rPr lang="en-US" sz="2000" dirty="0"/>
              <a:t>-C properties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093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400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LLDB Improvements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475125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￼</a:t>
            </a:r>
            <a:r>
              <a:rPr lang="en-US" sz="2000" b="1" dirty="0" smtClean="0"/>
              <a:t>Improved </a:t>
            </a:r>
            <a:r>
              <a:rPr lang="en-US" sz="2000" b="1" dirty="0"/>
              <a:t>Objective-C debugging support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Objective</a:t>
            </a:r>
            <a:r>
              <a:rPr lang="en-US" sz="2000" dirty="0"/>
              <a:t>-C property syntax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Full </a:t>
            </a:r>
            <a:r>
              <a:rPr lang="en-US" sz="2000" dirty="0"/>
              <a:t>Objective-C class </a:t>
            </a:r>
            <a:r>
              <a:rPr lang="en-US" sz="2000" dirty="0" smtClean="0"/>
              <a:t>definitions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Data </a:t>
            </a:r>
            <a:r>
              <a:rPr lang="en-US" sz="2000" b="1" dirty="0"/>
              <a:t>formatters now in LLDB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Objective</a:t>
            </a:r>
            <a:r>
              <a:rPr lang="en-US" sz="2000" dirty="0"/>
              <a:t>-</a:t>
            </a:r>
            <a:r>
              <a:rPr lang="en-US" sz="2000" dirty="0" smtClean="0"/>
              <a:t>C and C</a:t>
            </a:r>
            <a:r>
              <a:rPr lang="en-US" sz="2000" dirty="0"/>
              <a:t>++ STL types and collections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err="1" smtClean="0"/>
              <a:t>Watchpoints</a:t>
            </a:r>
            <a:r>
              <a:rPr lang="en-US" sz="2000" dirty="0" smtClean="0"/>
              <a:t> </a:t>
            </a:r>
            <a:r>
              <a:rPr lang="en-US" sz="2000" dirty="0"/>
              <a:t>for desktop and </a:t>
            </a:r>
            <a:r>
              <a:rPr lang="en-US" sz="2000" dirty="0" err="1" smtClean="0"/>
              <a:t>iOS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Improved </a:t>
            </a:r>
            <a:r>
              <a:rPr lang="en-US" sz="2000" b="1" dirty="0"/>
              <a:t>Python </a:t>
            </a:r>
            <a:r>
              <a:rPr lang="en-US" sz="2000" b="1" dirty="0" smtClean="0"/>
              <a:t>scripting</a:t>
            </a:r>
            <a:endParaRPr lang="en-US" sz="2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72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08-11 at 13.30.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0"/>
            <a:ext cx="9144000" cy="46387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629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err="1" smtClean="0">
                <a:solidFill>
                  <a:srgbClr val="F2EDE6"/>
                </a:solidFill>
                <a:cs typeface="Arial" pitchFamily="34" charset="0"/>
              </a:rPr>
              <a:t>xCode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 4 Debugging Environments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5029200"/>
            <a:ext cx="2209800" cy="304800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905000" y="838200"/>
            <a:ext cx="228600" cy="4114800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2133600" y="3733800"/>
            <a:ext cx="3276600" cy="228600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2133600" y="1600200"/>
            <a:ext cx="304800" cy="304800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4648200" y="4343400"/>
            <a:ext cx="4495800" cy="304800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7924800" y="1600200"/>
            <a:ext cx="1219200" cy="304800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Line Callout 2 (Border and Accent Bar) 23"/>
          <p:cNvSpPr/>
          <p:nvPr/>
        </p:nvSpPr>
        <p:spPr>
          <a:xfrm flipH="1" flipV="1">
            <a:off x="1828800" y="4953000"/>
            <a:ext cx="5791200" cy="1295400"/>
          </a:xfrm>
          <a:prstGeom prst="accentBorderCallout2">
            <a:avLst>
              <a:gd name="adj1" fmla="val 18750"/>
              <a:gd name="adj2" fmla="val -2273"/>
              <a:gd name="adj3" fmla="val 18750"/>
              <a:gd name="adj4" fmla="val -16667"/>
              <a:gd name="adj5" fmla="val 114937"/>
              <a:gd name="adj6" fmla="val -24739"/>
            </a:avLst>
          </a:prstGeom>
          <a:solidFill>
            <a:srgbClr val="FEEFEA"/>
          </a:solidFill>
          <a:ln>
            <a:solidFill>
              <a:srgbClr val="FFDCD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284669"/>
              </p:ext>
            </p:extLst>
          </p:nvPr>
        </p:nvGraphicFramePr>
        <p:xfrm>
          <a:off x="1752600" y="4953000"/>
          <a:ext cx="5943600" cy="12954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334985"/>
                <a:gridCol w="3608615"/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Discoverable form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expression --object-description -- foo</a:t>
                      </a:r>
                      <a:endParaRPr lang="en-US" sz="1600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Abbreviated form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e -0 -- </a:t>
                      </a:r>
                      <a:r>
                        <a:rPr lang="nl-NL" sz="1600" dirty="0" err="1" smtClean="0"/>
                        <a:t>foo</a:t>
                      </a:r>
                      <a:endParaRPr lang="en-US" sz="1600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Alias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</a:t>
                      </a:r>
                      <a:r>
                        <a:rPr lang="en-US" sz="1600" dirty="0" smtClean="0"/>
                        <a:t> foo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6130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629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err="1" smtClean="0">
                <a:solidFill>
                  <a:srgbClr val="F2EDE6"/>
                </a:solidFill>
                <a:cs typeface="Arial" pitchFamily="34" charset="0"/>
              </a:rPr>
              <a:t>xCode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 4 Debugging Environments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1" name="Picture 20" descr="Screen Shot 2013-07-31 at 16.12.4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03"/>
          <a:stretch/>
        </p:blipFill>
        <p:spPr>
          <a:xfrm>
            <a:off x="0" y="762001"/>
            <a:ext cx="9144000" cy="55549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19365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248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￼￼Exception and Symbolic Breakpoints</a:t>
            </a:r>
            <a:endParaRPr lang="en-US" sz="2800" dirty="0" smtClean="0">
              <a:solidFill>
                <a:srgbClr val="F2EDE6"/>
              </a:solidFill>
              <a:cs typeface="Arial" pitchFamily="34" charset="0"/>
            </a:endParaRP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Screen Shot 2013-08-11 at 16.29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6147227" cy="2336962"/>
          </a:xfrm>
          <a:prstGeom prst="rect">
            <a:avLst/>
          </a:prstGeom>
          <a:ln>
            <a:solidFill>
              <a:srgbClr val="E46C0A"/>
            </a:solidFill>
          </a:ln>
        </p:spPr>
      </p:pic>
      <p:pic>
        <p:nvPicPr>
          <p:cNvPr id="6" name="Picture 5" descr="Screen Shot 2013-08-11 at 16.30.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067" y="3429000"/>
            <a:ext cx="6236133" cy="2921203"/>
          </a:xfrm>
          <a:prstGeom prst="rect">
            <a:avLst/>
          </a:prstGeom>
          <a:ln>
            <a:solidFill>
              <a:srgbClr val="E46C0A"/>
            </a:solidFill>
          </a:ln>
        </p:spPr>
      </p:pic>
    </p:spTree>
    <p:extLst>
      <p:ext uri="{BB962C8B-B14F-4D97-AF65-F5344CB8AC3E}">
        <p14:creationId xmlns:p14="http://schemas.microsoft.com/office/powerpoint/2010/main" val="31123401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248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Creating 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Breakpoints – Question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1154668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to track all low-level Objective-C functions?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926372"/>
            <a:ext cx="8839200" cy="409342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 breakpoint set --name </a:t>
            </a:r>
            <a:r>
              <a:rPr lang="en-US" sz="2000" b="1" dirty="0" err="1">
                <a:latin typeface="Apple Symbols"/>
                <a:cs typeface="Apple Symbols"/>
              </a:rPr>
              <a:t>objc_msgSend</a:t>
            </a:r>
            <a:endParaRPr lang="en-US" sz="2000" b="1" dirty="0">
              <a:latin typeface="Apple Symbols"/>
              <a:cs typeface="Apple Symbols"/>
            </a:endParaRPr>
          </a:p>
          <a:p>
            <a:r>
              <a:rPr lang="en-US" sz="2000" dirty="0">
                <a:latin typeface="Apple Symbols"/>
                <a:cs typeface="Apple Symbols"/>
              </a:rPr>
              <a:t>Breakpoint 1: where = </a:t>
            </a:r>
            <a:r>
              <a:rPr lang="en-US" sz="2000" dirty="0" err="1">
                <a:latin typeface="Apple Symbols"/>
                <a:cs typeface="Apple Symbols"/>
              </a:rPr>
              <a:t>libobjc.A.dylib`objc_msgSend</a:t>
            </a:r>
            <a:r>
              <a:rPr lang="en-US" sz="2000" dirty="0">
                <a:latin typeface="Apple Symbols"/>
                <a:cs typeface="Apple Symbols"/>
              </a:rPr>
              <a:t>, address = </a:t>
            </a:r>
            <a:r>
              <a:rPr lang="en-US" sz="2000" dirty="0" smtClean="0">
                <a:latin typeface="Apple Symbols"/>
                <a:cs typeface="Apple Symbols"/>
              </a:rPr>
              <a:t>0x010e008c</a:t>
            </a:r>
            <a:endParaRPr lang="en-US" sz="2000" dirty="0">
              <a:latin typeface="Apple Symbols"/>
              <a:cs typeface="Apple Symbols"/>
            </a:endParaRPr>
          </a:p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 thread </a:t>
            </a:r>
            <a:r>
              <a:rPr lang="en-US" sz="2000" b="1" dirty="0" err="1">
                <a:latin typeface="Apple Symbols"/>
                <a:cs typeface="Apple Symbols"/>
              </a:rPr>
              <a:t>backtrace</a:t>
            </a:r>
            <a:endParaRPr lang="en-US" sz="2000" b="1" dirty="0">
              <a:latin typeface="Apple Symbols"/>
              <a:cs typeface="Apple Symbols"/>
            </a:endParaRPr>
          </a:p>
          <a:p>
            <a:r>
              <a:rPr lang="en-US" sz="2000" dirty="0">
                <a:latin typeface="Apple Symbols"/>
                <a:cs typeface="Apple Symbols"/>
              </a:rPr>
              <a:t>* thread #1: </a:t>
            </a:r>
            <a:r>
              <a:rPr lang="en-US" sz="2000" dirty="0" err="1">
                <a:latin typeface="Apple Symbols"/>
                <a:cs typeface="Apple Symbols"/>
              </a:rPr>
              <a:t>tid</a:t>
            </a:r>
            <a:r>
              <a:rPr lang="en-US" sz="2000" dirty="0">
                <a:latin typeface="Apple Symbols"/>
                <a:cs typeface="Apple Symbols"/>
              </a:rPr>
              <a:t> = 0x1c03, 0x010e008c </a:t>
            </a:r>
            <a:r>
              <a:rPr lang="en-US" sz="2000" dirty="0" err="1">
                <a:latin typeface="Apple Symbols"/>
                <a:cs typeface="Apple Symbols"/>
              </a:rPr>
              <a:t>libobjc.A.dylib`objc_msgSend</a:t>
            </a:r>
            <a:r>
              <a:rPr lang="en-US" sz="2000" dirty="0">
                <a:latin typeface="Apple Symbols"/>
                <a:cs typeface="Apple Symbols"/>
              </a:rPr>
              <a:t>, stop reason = breakpoint 1.1</a:t>
            </a:r>
          </a:p>
          <a:p>
            <a:r>
              <a:rPr lang="en-US" sz="2000" dirty="0">
                <a:latin typeface="Apple Symbols"/>
                <a:cs typeface="Apple Symbols"/>
              </a:rPr>
              <a:t>    frame #0: 0x010e008c </a:t>
            </a:r>
            <a:r>
              <a:rPr lang="en-US" sz="2000" dirty="0" err="1">
                <a:latin typeface="Apple Symbols"/>
                <a:cs typeface="Apple Symbols"/>
              </a:rPr>
              <a:t>libobjc.A.dylib`objc_msgSend</a:t>
            </a:r>
            <a:endParaRPr lang="en-US" sz="2000" dirty="0">
              <a:latin typeface="Apple Symbols"/>
              <a:cs typeface="Apple Symbols"/>
            </a:endParaRPr>
          </a:p>
          <a:p>
            <a:r>
              <a:rPr lang="en-US" sz="2000" dirty="0">
                <a:latin typeface="Apple Symbols"/>
                <a:cs typeface="Apple Symbols"/>
              </a:rPr>
              <a:t>    frame #1: 0x01c8ace1 </a:t>
            </a:r>
            <a:r>
              <a:rPr lang="en-US" sz="2000" dirty="0" err="1">
                <a:latin typeface="Apple Symbols"/>
                <a:cs typeface="Apple Symbols"/>
              </a:rPr>
              <a:t>CoreFoundation</a:t>
            </a:r>
            <a:r>
              <a:rPr lang="en-US" sz="2000" dirty="0">
                <a:latin typeface="Apple Symbols"/>
                <a:cs typeface="Apple Symbols"/>
              </a:rPr>
              <a:t>`__</a:t>
            </a:r>
            <a:r>
              <a:rPr lang="en-US" sz="2000" dirty="0" err="1">
                <a:latin typeface="Apple Symbols"/>
                <a:cs typeface="Apple Symbols"/>
              </a:rPr>
              <a:t>NSArrayEnumerate</a:t>
            </a:r>
            <a:r>
              <a:rPr lang="en-US" sz="2000" dirty="0">
                <a:latin typeface="Apple Symbols"/>
                <a:cs typeface="Apple Symbols"/>
              </a:rPr>
              <a:t> + 161</a:t>
            </a:r>
          </a:p>
          <a:p>
            <a:r>
              <a:rPr lang="en-US" sz="2000" dirty="0" smtClean="0">
                <a:latin typeface="Apple Symbols"/>
                <a:cs typeface="Apple Symbols"/>
              </a:rPr>
              <a:t>…</a:t>
            </a:r>
            <a:endParaRPr lang="en-US" sz="2000" dirty="0">
              <a:latin typeface="Apple Symbols"/>
              <a:cs typeface="Apple Symbols"/>
            </a:endParaRPr>
          </a:p>
          <a:p>
            <a:r>
              <a:rPr lang="en-US" sz="2000" dirty="0">
                <a:latin typeface="Apple Symbols"/>
                <a:cs typeface="Apple Symbols"/>
              </a:rPr>
              <a:t>    frame #16: 0x01beb668 </a:t>
            </a:r>
            <a:r>
              <a:rPr lang="en-US" sz="2000" dirty="0" err="1">
                <a:latin typeface="Apple Symbols"/>
                <a:cs typeface="Apple Symbols"/>
              </a:rPr>
              <a:t>GraphicsServices`GSEventRun</a:t>
            </a:r>
            <a:r>
              <a:rPr lang="en-US" sz="2000" dirty="0">
                <a:latin typeface="Apple Symbols"/>
                <a:cs typeface="Apple Symbols"/>
              </a:rPr>
              <a:t> + 104</a:t>
            </a:r>
          </a:p>
          <a:p>
            <a:r>
              <a:rPr lang="en-US" sz="2000" dirty="0">
                <a:latin typeface="Apple Symbols"/>
                <a:cs typeface="Apple Symbols"/>
              </a:rPr>
              <a:t>    frame #17: 0x00012ffc </a:t>
            </a:r>
            <a:r>
              <a:rPr lang="en-US" sz="2000" dirty="0" err="1">
                <a:latin typeface="Apple Symbols"/>
                <a:cs typeface="Apple Symbols"/>
              </a:rPr>
              <a:t>UIKit`UIApplicationMain</a:t>
            </a:r>
            <a:r>
              <a:rPr lang="en-US" sz="2000" dirty="0">
                <a:latin typeface="Apple Symbols"/>
                <a:cs typeface="Apple Symbols"/>
              </a:rPr>
              <a:t> + 1211</a:t>
            </a:r>
          </a:p>
          <a:p>
            <a:r>
              <a:rPr lang="en-US" sz="2000" dirty="0">
                <a:latin typeface="Apple Symbols"/>
                <a:cs typeface="Apple Symbols"/>
              </a:rPr>
              <a:t>    frame #18: 0x0000251d </a:t>
            </a:r>
            <a:r>
              <a:rPr lang="en-US" sz="2000" dirty="0" err="1">
                <a:latin typeface="Apple Symbols"/>
                <a:cs typeface="Apple Symbols"/>
              </a:rPr>
              <a:t>example`main</a:t>
            </a:r>
            <a:r>
              <a:rPr lang="en-US" sz="2000" dirty="0">
                <a:latin typeface="Apple Symbols"/>
                <a:cs typeface="Apple Symbols"/>
              </a:rPr>
              <a:t>(</a:t>
            </a:r>
            <a:r>
              <a:rPr lang="en-US" sz="2000" dirty="0" err="1">
                <a:latin typeface="Apple Symbols"/>
                <a:cs typeface="Apple Symbols"/>
              </a:rPr>
              <a:t>argc</a:t>
            </a:r>
            <a:r>
              <a:rPr lang="en-US" sz="2000" dirty="0">
                <a:latin typeface="Apple Symbols"/>
                <a:cs typeface="Apple Symbols"/>
              </a:rPr>
              <a:t>=1, </a:t>
            </a:r>
            <a:r>
              <a:rPr lang="en-US" sz="2000" dirty="0" err="1">
                <a:latin typeface="Apple Symbols"/>
                <a:cs typeface="Apple Symbols"/>
              </a:rPr>
              <a:t>argv</a:t>
            </a:r>
            <a:r>
              <a:rPr lang="en-US" sz="2000" dirty="0">
                <a:latin typeface="Apple Symbols"/>
                <a:cs typeface="Apple Symbols"/>
              </a:rPr>
              <a:t>=0xbffff36c) + 141 at main.m:16</a:t>
            </a:r>
          </a:p>
          <a:p>
            <a:r>
              <a:rPr lang="en-US" sz="2000" dirty="0">
                <a:latin typeface="Apple Symbols"/>
                <a:cs typeface="Apple Symbols"/>
              </a:rPr>
              <a:t>    frame #19: 0x00002445 </a:t>
            </a:r>
            <a:r>
              <a:rPr lang="en-US" sz="2000" dirty="0" err="1">
                <a:latin typeface="Apple Symbols"/>
                <a:cs typeface="Apple Symbols"/>
              </a:rPr>
              <a:t>example`start</a:t>
            </a:r>
            <a:r>
              <a:rPr lang="en-US" sz="2000" dirty="0">
                <a:latin typeface="Apple Symbols"/>
                <a:cs typeface="Apple Symbols"/>
              </a:rPr>
              <a:t> + 53</a:t>
            </a:r>
          </a:p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049840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248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Creating 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Breakpoints – Question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1946969"/>
            <a:ext cx="8839200" cy="353943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 breakpoint set --name </a:t>
            </a:r>
            <a:r>
              <a:rPr lang="en-US" sz="2000" b="1" dirty="0" err="1">
                <a:latin typeface="Apple Symbols"/>
                <a:cs typeface="Apple Symbols"/>
              </a:rPr>
              <a:t>objc_msgSend</a:t>
            </a:r>
            <a:endParaRPr lang="en-US" sz="2000" b="1" dirty="0">
              <a:latin typeface="Apple Symbols"/>
              <a:cs typeface="Apple Symbols"/>
            </a:endParaRPr>
          </a:p>
          <a:p>
            <a:r>
              <a:rPr lang="en-US" sz="2000" dirty="0">
                <a:latin typeface="Apple Symbols"/>
                <a:cs typeface="Apple Symbols"/>
              </a:rPr>
              <a:t>Breakpoint 1: where = </a:t>
            </a:r>
            <a:r>
              <a:rPr lang="en-US" sz="2000" dirty="0" err="1">
                <a:latin typeface="Apple Symbols"/>
                <a:cs typeface="Apple Symbols"/>
              </a:rPr>
              <a:t>libobjc.A.dylib`objc_msgSend</a:t>
            </a:r>
            <a:r>
              <a:rPr lang="en-US" sz="2000" dirty="0">
                <a:latin typeface="Apple Symbols"/>
                <a:cs typeface="Apple Symbols"/>
              </a:rPr>
              <a:t>, address = </a:t>
            </a:r>
            <a:r>
              <a:rPr lang="en-US" sz="2000" dirty="0" smtClean="0">
                <a:latin typeface="Apple Symbols"/>
                <a:cs typeface="Apple Symbols"/>
              </a:rPr>
              <a:t>0x010e008c</a:t>
            </a:r>
            <a:endParaRPr lang="en-US" sz="2000" dirty="0">
              <a:latin typeface="Apple Symbols"/>
              <a:cs typeface="Apple Symbols"/>
            </a:endParaRPr>
          </a:p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 breakpoint command add --script-type python 1</a:t>
            </a:r>
          </a:p>
          <a:p>
            <a:r>
              <a:rPr lang="en-US" sz="2000" dirty="0">
                <a:latin typeface="Apple Symbols"/>
                <a:cs typeface="Apple Symbols"/>
              </a:rPr>
              <a:t>Enter your Python command(s). Type 'DONE' to end.</a:t>
            </a:r>
          </a:p>
          <a:p>
            <a:r>
              <a:rPr lang="en-US" dirty="0">
                <a:latin typeface="Apple Symbols"/>
                <a:cs typeface="Apple Symbols"/>
              </a:rPr>
              <a:t>&gt; frame1 = </a:t>
            </a:r>
            <a:r>
              <a:rPr lang="en-US" dirty="0" err="1">
                <a:latin typeface="Apple Symbols"/>
                <a:cs typeface="Apple Symbols"/>
              </a:rPr>
              <a:t>lldb.thread.GetFrameAtIndex</a:t>
            </a:r>
            <a:r>
              <a:rPr lang="en-US" dirty="0">
                <a:latin typeface="Apple Symbols"/>
                <a:cs typeface="Apple Symbols"/>
              </a:rPr>
              <a:t>(1)</a:t>
            </a:r>
          </a:p>
          <a:p>
            <a:r>
              <a:rPr lang="en-US" dirty="0">
                <a:latin typeface="Apple Symbols"/>
                <a:cs typeface="Apple Symbols"/>
              </a:rPr>
              <a:t>&gt; global </a:t>
            </a:r>
            <a:r>
              <a:rPr lang="en-US" dirty="0" err="1">
                <a:latin typeface="Apple Symbols"/>
                <a:cs typeface="Apple Symbols"/>
              </a:rPr>
              <a:t>str</a:t>
            </a:r>
            <a:endParaRPr lang="en-US" dirty="0">
              <a:latin typeface="Apple Symbols"/>
              <a:cs typeface="Apple Symbols"/>
            </a:endParaRPr>
          </a:p>
          <a:p>
            <a:r>
              <a:rPr lang="en-US" dirty="0">
                <a:latin typeface="Apple Symbols"/>
                <a:cs typeface="Apple Symbols"/>
              </a:rPr>
              <a:t>&gt; </a:t>
            </a:r>
            <a:r>
              <a:rPr lang="en-US" dirty="0" err="1">
                <a:latin typeface="Apple Symbols"/>
                <a:cs typeface="Apple Symbols"/>
              </a:rPr>
              <a:t>tmp</a:t>
            </a:r>
            <a:r>
              <a:rPr lang="en-US" dirty="0">
                <a:latin typeface="Apple Symbols"/>
                <a:cs typeface="Apple Symbols"/>
              </a:rPr>
              <a:t> = '%s : %s, frames: %</a:t>
            </a:r>
            <a:r>
              <a:rPr lang="en-US" dirty="0" err="1">
                <a:latin typeface="Apple Symbols"/>
                <a:cs typeface="Apple Symbols"/>
              </a:rPr>
              <a:t>i</a:t>
            </a:r>
            <a:r>
              <a:rPr lang="en-US" dirty="0">
                <a:latin typeface="Apple Symbols"/>
                <a:cs typeface="Apple Symbols"/>
              </a:rPr>
              <a:t>' % (frame1.module.file.basename, frame1.name, </a:t>
            </a:r>
            <a:r>
              <a:rPr lang="en-US" dirty="0" err="1">
                <a:latin typeface="Apple Symbols"/>
                <a:cs typeface="Apple Symbols"/>
              </a:rPr>
              <a:t>lldb.thread.num_frames</a:t>
            </a:r>
            <a:r>
              <a:rPr lang="en-US" dirty="0">
                <a:latin typeface="Apple Symbols"/>
                <a:cs typeface="Apple Symbols"/>
              </a:rPr>
              <a:t>)</a:t>
            </a:r>
          </a:p>
          <a:p>
            <a:r>
              <a:rPr lang="en-US" dirty="0">
                <a:latin typeface="Apple Symbols"/>
                <a:cs typeface="Apple Symbols"/>
              </a:rPr>
              <a:t>&gt; if </a:t>
            </a:r>
            <a:r>
              <a:rPr lang="en-US" dirty="0" err="1">
                <a:latin typeface="Apple Symbols"/>
                <a:cs typeface="Apple Symbols"/>
              </a:rPr>
              <a:t>str</a:t>
            </a:r>
            <a:r>
              <a:rPr lang="en-US" dirty="0">
                <a:latin typeface="Apple Symbols"/>
                <a:cs typeface="Apple Symbols"/>
              </a:rPr>
              <a:t> != </a:t>
            </a:r>
            <a:r>
              <a:rPr lang="en-US" dirty="0" err="1">
                <a:latin typeface="Apple Symbols"/>
                <a:cs typeface="Apple Symbols"/>
              </a:rPr>
              <a:t>tmp</a:t>
            </a:r>
            <a:r>
              <a:rPr lang="en-US" dirty="0">
                <a:latin typeface="Apple Symbols"/>
                <a:cs typeface="Apple Symbols"/>
              </a:rPr>
              <a:t>:</a:t>
            </a:r>
          </a:p>
          <a:p>
            <a:r>
              <a:rPr lang="en-US" dirty="0">
                <a:latin typeface="Apple Symbols"/>
                <a:cs typeface="Apple Symbols"/>
              </a:rPr>
              <a:t>&gt; 	</a:t>
            </a:r>
            <a:r>
              <a:rPr lang="en-US" dirty="0" err="1">
                <a:latin typeface="Apple Symbols"/>
                <a:cs typeface="Apple Symbols"/>
              </a:rPr>
              <a:t>str</a:t>
            </a:r>
            <a:r>
              <a:rPr lang="en-US" dirty="0">
                <a:latin typeface="Apple Symbols"/>
                <a:cs typeface="Apple Symbols"/>
              </a:rPr>
              <a:t> = </a:t>
            </a:r>
            <a:r>
              <a:rPr lang="en-US" dirty="0" err="1">
                <a:latin typeface="Apple Symbols"/>
                <a:cs typeface="Apple Symbols"/>
              </a:rPr>
              <a:t>tmp</a:t>
            </a:r>
            <a:endParaRPr lang="en-US" dirty="0">
              <a:latin typeface="Apple Symbols"/>
              <a:cs typeface="Apple Symbols"/>
            </a:endParaRPr>
          </a:p>
          <a:p>
            <a:r>
              <a:rPr lang="en-US" dirty="0">
                <a:latin typeface="Apple Symbols"/>
                <a:cs typeface="Apple Symbols"/>
              </a:rPr>
              <a:t>&gt; 	print </a:t>
            </a:r>
            <a:r>
              <a:rPr lang="en-US" dirty="0" err="1">
                <a:latin typeface="Apple Symbols"/>
                <a:cs typeface="Apple Symbols"/>
              </a:rPr>
              <a:t>tmp</a:t>
            </a:r>
            <a:endParaRPr lang="en-US" dirty="0">
              <a:latin typeface="Apple Symbols"/>
              <a:cs typeface="Apple Symbols"/>
            </a:endParaRPr>
          </a:p>
          <a:p>
            <a:r>
              <a:rPr lang="en-US" dirty="0">
                <a:latin typeface="Apple Symbols"/>
                <a:cs typeface="Apple Symbols"/>
              </a:rPr>
              <a:t>&gt; </a:t>
            </a:r>
            <a:r>
              <a:rPr lang="en-US" dirty="0" err="1">
                <a:latin typeface="Apple Symbols"/>
                <a:cs typeface="Apple Symbols"/>
              </a:rPr>
              <a:t>lldb.process.Continue</a:t>
            </a:r>
            <a:r>
              <a:rPr lang="en-US" dirty="0">
                <a:latin typeface="Apple Symbols"/>
                <a:cs typeface="Apple Symbols"/>
              </a:rPr>
              <a:t>()</a:t>
            </a:r>
          </a:p>
          <a:p>
            <a:r>
              <a:rPr lang="en-US" dirty="0">
                <a:latin typeface="Apple Symbols"/>
                <a:cs typeface="Apple Symbols"/>
              </a:rPr>
              <a:t>&gt; DONE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1154668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to track all low-level Objective-C functions?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96814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400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Question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3716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type is clicked object?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17267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"Everybody knows that something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can't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be done and then somebody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turns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up and he doesn't know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can't be done and 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does it."</a:t>
            </a:r>
          </a:p>
        </p:txBody>
      </p:sp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1066800"/>
            <a:ext cx="2076342" cy="403860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21336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Imagine </a:t>
            </a:r>
            <a:r>
              <a:rPr lang="en-US" dirty="0"/>
              <a:t>that you are </a:t>
            </a:r>
            <a:r>
              <a:rPr lang="en-US" dirty="0" smtClean="0"/>
              <a:t>new to </a:t>
            </a:r>
            <a:r>
              <a:rPr lang="en-US" dirty="0"/>
              <a:t>the project and you want to </a:t>
            </a:r>
            <a:r>
              <a:rPr lang="en-US" dirty="0" smtClean="0"/>
              <a:t>quickly know the name of a selected class.</a:t>
            </a:r>
          </a:p>
          <a:p>
            <a:r>
              <a:rPr lang="en-US" dirty="0" smtClean="0"/>
              <a:t>How </a:t>
            </a:r>
            <a:r>
              <a:rPr lang="en-US" dirty="0"/>
              <a:t>to do this </a:t>
            </a:r>
            <a:r>
              <a:rPr lang="en-US" dirty="0" smtClean="0"/>
              <a:t>using debugger?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297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248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Creating 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Breakpoints – Command Line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802508"/>
              </p:ext>
            </p:extLst>
          </p:nvPr>
        </p:nvGraphicFramePr>
        <p:xfrm>
          <a:off x="762000" y="1447800"/>
          <a:ext cx="7696200" cy="42976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1800"/>
                <a:gridCol w="47244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Stop at a source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breakpoint set --file </a:t>
                      </a:r>
                      <a:r>
                        <a:rPr lang="en-US" dirty="0" err="1" smtClean="0"/>
                        <a:t>file.m</a:t>
                      </a:r>
                      <a:r>
                        <a:rPr lang="en-US" dirty="0" smtClean="0"/>
                        <a:t> --line 4</a:t>
                      </a:r>
                    </a:p>
                    <a:p>
                      <a:r>
                        <a:rPr lang="en-US" dirty="0" smtClean="0"/>
                        <a:t>b file.m:4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Stop whenever any object receives a selector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breakpoint set --selector drawRect: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drawRect:</a:t>
                      </a:r>
                      <a:endParaRPr lang="en-US" dirty="0" smtClean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Stop at a method</a:t>
                      </a:r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￼breakpoint set --name "-[</a:t>
                      </a:r>
                      <a:r>
                        <a:rPr lang="en-US" dirty="0" err="1" smtClean="0"/>
                        <a:t>MyViewA</a:t>
                      </a:r>
                      <a:r>
                        <a:rPr lang="en-US" dirty="0" smtClean="0"/>
                        <a:t> drawRect:]"</a:t>
                      </a:r>
                    </a:p>
                    <a:p>
                      <a:r>
                        <a:rPr lang="en-US" dirty="0" smtClean="0"/>
                        <a:t>b "-[</a:t>
                      </a:r>
                      <a:r>
                        <a:rPr lang="en-US" dirty="0" err="1" smtClean="0"/>
                        <a:t>MyViewA</a:t>
                      </a:r>
                      <a:r>
                        <a:rPr lang="en-US" dirty="0" smtClean="0"/>
                        <a:t> drawRect:]"</a:t>
                      </a:r>
                    </a:p>
                  </a:txBody>
                  <a:tcPr/>
                </a:tc>
              </a:tr>
              <a:tr h="457200">
                <a:tc rowSpan="2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Stop whenever any Objective-C object call any selector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breakpoint set --name </a:t>
                      </a:r>
                      <a:r>
                        <a:rPr lang="en-US" dirty="0" err="1" smtClean="0"/>
                        <a:t>objc_msgSend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b </a:t>
                      </a:r>
                      <a:r>
                        <a:rPr lang="en-US" dirty="0" err="1" smtClean="0"/>
                        <a:t>obj_msgSend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Objective-C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obj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selector:param</a:t>
                      </a:r>
                      <a:r>
                        <a:rPr lang="en-US" dirty="0" smtClean="0"/>
                        <a:t>]</a:t>
                      </a:r>
                      <a:br>
                        <a:rPr lang="en-US" dirty="0" smtClean="0"/>
                      </a:br>
                      <a:endParaRPr lang="en-US" dirty="0" smtClean="0"/>
                    </a:p>
                    <a:p>
                      <a:r>
                        <a:rPr lang="en-US" dirty="0" smtClean="0"/>
                        <a:t>is C function in Objective-C runtime library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objc_msgSend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obj</a:t>
                      </a:r>
                      <a:r>
                        <a:rPr lang="en-US" dirty="0" smtClean="0"/>
                        <a:t>, selector, parameters…)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889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248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Deleting </a:t>
            </a: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Breakpoints</a:t>
            </a:r>
            <a:endParaRPr lang="en-US" sz="2800" dirty="0" smtClean="0">
              <a:solidFill>
                <a:srgbClr val="F2EDE6"/>
              </a:solidFill>
              <a:cs typeface="Arial" pitchFamily="34" charset="0"/>
            </a:endParaRP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571381"/>
              </p:ext>
            </p:extLst>
          </p:nvPr>
        </p:nvGraphicFramePr>
        <p:xfrm>
          <a:off x="762000" y="1066800"/>
          <a:ext cx="7696200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2200"/>
                <a:gridCol w="53340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Listing breakpoint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breakpoint list</a:t>
                      </a:r>
                    </a:p>
                    <a:p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Deleting breakpoint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breakpoint delete 4 5</a:t>
                      </a:r>
                    </a:p>
                    <a:p>
                      <a:r>
                        <a:rPr lang="it-IT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</a:t>
                      </a:r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del 4 5</a:t>
                      </a:r>
                      <a:endParaRPr lang="en-US" b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2748677"/>
            <a:ext cx="7696200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Apple Symbols"/>
                <a:cs typeface="Apple Symbols"/>
              </a:rPr>
              <a:t>(</a:t>
            </a:r>
            <a:r>
              <a:rPr lang="en-US" b="1" dirty="0" err="1">
                <a:latin typeface="Apple Symbols"/>
                <a:cs typeface="Apple Symbols"/>
              </a:rPr>
              <a:t>lldb</a:t>
            </a:r>
            <a:r>
              <a:rPr lang="en-US" b="1" dirty="0">
                <a:latin typeface="Apple Symbols"/>
                <a:cs typeface="Apple Symbols"/>
              </a:rPr>
              <a:t>) breakpoint list</a:t>
            </a:r>
          </a:p>
          <a:p>
            <a:r>
              <a:rPr lang="en-US" dirty="0">
                <a:latin typeface="Apple Symbols"/>
                <a:cs typeface="Apple Symbols"/>
              </a:rPr>
              <a:t>Current breakpoints:</a:t>
            </a:r>
          </a:p>
          <a:p>
            <a:r>
              <a:rPr lang="en-US" dirty="0">
                <a:latin typeface="Apple Symbols"/>
                <a:cs typeface="Apple Symbols"/>
              </a:rPr>
              <a:t>2: file ='</a:t>
            </a:r>
            <a:r>
              <a:rPr lang="en-US" dirty="0" err="1">
                <a:latin typeface="Apple Symbols"/>
                <a:cs typeface="Apple Symbols"/>
              </a:rPr>
              <a:t>ViewController.m</a:t>
            </a:r>
            <a:r>
              <a:rPr lang="en-US" dirty="0">
                <a:latin typeface="Apple Symbols"/>
                <a:cs typeface="Apple Symbols"/>
              </a:rPr>
              <a:t>', line = 31, locations = 1, resolved = 1</a:t>
            </a:r>
          </a:p>
          <a:p>
            <a:endParaRPr lang="en-US" dirty="0">
              <a:latin typeface="Apple Symbols"/>
              <a:cs typeface="Apple Symbols"/>
            </a:endParaRPr>
          </a:p>
          <a:p>
            <a:r>
              <a:rPr lang="en-US" dirty="0">
                <a:latin typeface="Apple Symbols"/>
                <a:cs typeface="Apple Symbols"/>
              </a:rPr>
              <a:t>  2.1: where = example`-[</a:t>
            </a:r>
            <a:r>
              <a:rPr lang="en-US" dirty="0" err="1">
                <a:latin typeface="Apple Symbols"/>
                <a:cs typeface="Apple Symbols"/>
              </a:rPr>
              <a:t>ViewController</a:t>
            </a:r>
            <a:r>
              <a:rPr lang="en-US" dirty="0">
                <a:latin typeface="Apple Symbols"/>
                <a:cs typeface="Apple Symbols"/>
              </a:rPr>
              <a:t> </a:t>
            </a:r>
            <a:r>
              <a:rPr lang="en-US" dirty="0" err="1">
                <a:latin typeface="Apple Symbols"/>
                <a:cs typeface="Apple Symbols"/>
              </a:rPr>
              <a:t>viewDidLoad</a:t>
            </a:r>
            <a:r>
              <a:rPr lang="en-US" dirty="0">
                <a:latin typeface="Apple Symbols"/>
                <a:cs typeface="Apple Symbols"/>
              </a:rPr>
              <a:t>] + 78 at ViewController.m:31, address = 0x00002b6e, resolved, hit count = 0 </a:t>
            </a:r>
          </a:p>
          <a:p>
            <a:endParaRPr lang="en-US" dirty="0">
              <a:latin typeface="Apple Symbols"/>
              <a:cs typeface="Apple Symbols"/>
            </a:endParaRPr>
          </a:p>
          <a:p>
            <a:r>
              <a:rPr lang="en-US" b="1" dirty="0">
                <a:latin typeface="Apple Symbols"/>
                <a:cs typeface="Apple Symbols"/>
              </a:rPr>
              <a:t>(</a:t>
            </a:r>
            <a:r>
              <a:rPr lang="en-US" b="1" dirty="0" err="1">
                <a:latin typeface="Apple Symbols"/>
                <a:cs typeface="Apple Symbols"/>
              </a:rPr>
              <a:t>lldb</a:t>
            </a:r>
            <a:r>
              <a:rPr lang="en-US" b="1" dirty="0">
                <a:latin typeface="Apple Symbols"/>
                <a:cs typeface="Apple Symbols"/>
              </a:rPr>
              <a:t>) breakpoint delete 2</a:t>
            </a:r>
          </a:p>
          <a:p>
            <a:r>
              <a:rPr lang="en-US" dirty="0">
                <a:latin typeface="Apple Symbols"/>
                <a:cs typeface="Apple Symbols"/>
              </a:rPr>
              <a:t>1 breakpoints deleted; 0 breakpoint locations disabled.</a:t>
            </a:r>
          </a:p>
        </p:txBody>
      </p:sp>
    </p:spTree>
    <p:extLst>
      <p:ext uri="{BB962C8B-B14F-4D97-AF65-F5344CB8AC3E}">
        <p14:creationId xmlns:p14="http://schemas.microsoft.com/office/powerpoint/2010/main" val="36453662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248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Editing Breakpoints and Variables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Screen Shot 2013-08-11 at 16.33.07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65"/>
          <a:stretch/>
        </p:blipFill>
        <p:spPr>
          <a:xfrm>
            <a:off x="152400" y="990600"/>
            <a:ext cx="5943600" cy="2235355"/>
          </a:xfrm>
          <a:prstGeom prst="rect">
            <a:avLst/>
          </a:prstGeom>
          <a:ln>
            <a:solidFill>
              <a:srgbClr val="E46C0A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124200" y="4191000"/>
            <a:ext cx="59436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 frame variable</a:t>
            </a:r>
          </a:p>
          <a:p>
            <a:r>
              <a:rPr lang="en-US" sz="2000" dirty="0">
                <a:latin typeface="Apple Symbols"/>
                <a:cs typeface="Apple Symbols"/>
              </a:rPr>
              <a:t>(</a:t>
            </a:r>
            <a:r>
              <a:rPr lang="en-US" sz="2000" dirty="0" err="1">
                <a:latin typeface="Apple Symbols"/>
                <a:cs typeface="Apple Symbols"/>
              </a:rPr>
              <a:t>ViewController</a:t>
            </a:r>
            <a:r>
              <a:rPr lang="en-US" sz="2000" dirty="0">
                <a:latin typeface="Apple Symbols"/>
                <a:cs typeface="Apple Symbols"/>
              </a:rPr>
              <a:t> *</a:t>
            </a:r>
            <a:r>
              <a:rPr lang="en-US" sz="2000" dirty="0" err="1">
                <a:latin typeface="Apple Symbols"/>
                <a:cs typeface="Apple Symbols"/>
              </a:rPr>
              <a:t>const</a:t>
            </a:r>
            <a:r>
              <a:rPr lang="en-US" sz="2000" dirty="0">
                <a:latin typeface="Apple Symbols"/>
                <a:cs typeface="Apple Symbols"/>
              </a:rPr>
              <a:t>) self = 0x0753be60</a:t>
            </a:r>
          </a:p>
          <a:p>
            <a:r>
              <a:rPr lang="en-US" sz="2000" dirty="0">
                <a:latin typeface="Apple Symbols"/>
                <a:cs typeface="Apple Symbols"/>
              </a:rPr>
              <a:t>(SEL) _</a:t>
            </a:r>
            <a:r>
              <a:rPr lang="en-US" sz="2000" dirty="0" err="1">
                <a:latin typeface="Apple Symbols"/>
                <a:cs typeface="Apple Symbols"/>
              </a:rPr>
              <a:t>cmd</a:t>
            </a:r>
            <a:r>
              <a:rPr lang="en-US" sz="2000" dirty="0">
                <a:latin typeface="Apple Symbols"/>
                <a:cs typeface="Apple Symbols"/>
              </a:rPr>
              <a:t> = "</a:t>
            </a:r>
            <a:r>
              <a:rPr lang="en-US" sz="2000" dirty="0" err="1">
                <a:latin typeface="Apple Symbols"/>
                <a:cs typeface="Apple Symbols"/>
              </a:rPr>
              <a:t>viewDidLoad</a:t>
            </a:r>
            <a:r>
              <a:rPr lang="en-US" sz="2000" dirty="0">
                <a:latin typeface="Apple Symbols"/>
                <a:cs typeface="Apple Symbols"/>
              </a:rPr>
              <a:t>"</a:t>
            </a:r>
          </a:p>
          <a:p>
            <a:r>
              <a:rPr lang="en-US" sz="2000" dirty="0">
                <a:latin typeface="Apple Symbols"/>
                <a:cs typeface="Apple Symbols"/>
              </a:rPr>
              <a:t>(BOOL) loop = YES</a:t>
            </a:r>
          </a:p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 </a:t>
            </a:r>
            <a:r>
              <a:rPr lang="en-US" sz="2000" b="1" dirty="0" err="1">
                <a:latin typeface="Apple Symbols"/>
                <a:cs typeface="Apple Symbols"/>
              </a:rPr>
              <a:t>expr</a:t>
            </a:r>
            <a:r>
              <a:rPr lang="en-US" sz="2000" b="1" dirty="0">
                <a:latin typeface="Apple Symbols"/>
                <a:cs typeface="Apple Symbols"/>
              </a:rPr>
              <a:t> loop=NO</a:t>
            </a:r>
          </a:p>
          <a:p>
            <a:r>
              <a:rPr lang="en-US" sz="2000" dirty="0">
                <a:latin typeface="Apple Symbols"/>
                <a:cs typeface="Apple Symbols"/>
              </a:rPr>
              <a:t>(BOOL) $0 = NO</a:t>
            </a:r>
          </a:p>
        </p:txBody>
      </p:sp>
      <p:pic>
        <p:nvPicPr>
          <p:cNvPr id="6" name="Picture 5" descr="Screen Shot 2013-08-11 at 20.26.2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713" y="990600"/>
            <a:ext cx="2822087" cy="2971800"/>
          </a:xfrm>
          <a:prstGeom prst="rect">
            <a:avLst/>
          </a:prstGeom>
          <a:ln>
            <a:solidFill>
              <a:srgbClr val="E46C0A"/>
            </a:solidFill>
          </a:ln>
        </p:spPr>
      </p:pic>
      <p:pic>
        <p:nvPicPr>
          <p:cNvPr id="8" name="Picture 7" descr="Screen Shot 2013-08-12 at 21.29.27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191000"/>
            <a:ext cx="2800533" cy="19812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9" descr="Screen Shot 2013-08-12 at 21.47.5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338486"/>
            <a:ext cx="5943600" cy="623914"/>
          </a:xfrm>
          <a:prstGeom prst="rect">
            <a:avLst/>
          </a:prstGeom>
          <a:ln>
            <a:solidFill>
              <a:srgbClr val="E46C0A"/>
            </a:solidFill>
          </a:ln>
        </p:spPr>
      </p:pic>
    </p:spTree>
    <p:extLst>
      <p:ext uri="{BB962C8B-B14F-4D97-AF65-F5344CB8AC3E}">
        <p14:creationId xmlns:p14="http://schemas.microsoft.com/office/powerpoint/2010/main" val="691861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248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Expressions</a:t>
            </a:r>
            <a:endParaRPr lang="en-US" sz="2800" dirty="0" smtClean="0">
              <a:solidFill>
                <a:srgbClr val="F2EDE6"/>
              </a:solidFill>
              <a:cs typeface="Arial" pitchFamily="34" charset="0"/>
            </a:endParaRP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expression parser uses a full instance of the Clang compiler </a:t>
            </a:r>
            <a:r>
              <a:rPr lang="en-US" dirty="0" smtClean="0"/>
              <a:t>(</a:t>
            </a:r>
            <a:r>
              <a:rPr lang="en-US" dirty="0"/>
              <a:t>front </a:t>
            </a:r>
            <a:r>
              <a:rPr lang="en-US" dirty="0" smtClean="0"/>
              <a:t>end </a:t>
            </a:r>
            <a:r>
              <a:rPr lang="en-US" dirty="0"/>
              <a:t>compiler uses LLVM as its back </a:t>
            </a:r>
            <a:r>
              <a:rPr lang="en-US" dirty="0" smtClean="0"/>
              <a:t>end) in </a:t>
            </a:r>
            <a:r>
              <a:rPr lang="en-US" dirty="0"/>
              <a:t>order to accurately evaluate expressions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/>
              <a:t>Expressions is compiled into an AST (Abstract Syntax Tree), then is generating a DWARF (standardized debugging data format) expression that contains simple </a:t>
            </a:r>
            <a:r>
              <a:rPr lang="en-US" dirty="0" err="1"/>
              <a:t>opcodes</a:t>
            </a:r>
            <a:r>
              <a:rPr lang="en-US" dirty="0"/>
              <a:t> that can be quickly re-evaluated each time an expression needs to be evaluated, or </a:t>
            </a:r>
            <a:r>
              <a:rPr lang="en-US" dirty="0" err="1"/>
              <a:t>JIT'ed</a:t>
            </a:r>
            <a:r>
              <a:rPr lang="en-US" dirty="0"/>
              <a:t> (machine code in a just-in-time compiler) up into code that can be run on the process being debugged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Screen Shot 2013-08-12 at 22.20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05397"/>
            <a:ext cx="9144000" cy="29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52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248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Expressions</a:t>
            </a:r>
            <a:endParaRPr lang="en-US" sz="2800" dirty="0" smtClean="0">
              <a:solidFill>
                <a:srgbClr val="F2EDE6"/>
              </a:solidFill>
              <a:cs typeface="Arial" pitchFamily="34" charset="0"/>
            </a:endParaRP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969287"/>
            <a:ext cx="8686800" cy="535531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pple Symbols"/>
                <a:cs typeface="Apple Symbols"/>
              </a:rPr>
              <a:t>Syntax</a:t>
            </a:r>
            <a:r>
              <a:rPr lang="en-US" dirty="0">
                <a:latin typeface="Apple Symbols"/>
                <a:cs typeface="Apple Symbols"/>
              </a:rPr>
              <a:t>: expression &lt;</a:t>
            </a:r>
            <a:r>
              <a:rPr lang="en-US" dirty="0" err="1">
                <a:latin typeface="Apple Symbols"/>
                <a:cs typeface="Apple Symbols"/>
              </a:rPr>
              <a:t>cmd</a:t>
            </a:r>
            <a:r>
              <a:rPr lang="en-US" dirty="0">
                <a:latin typeface="Apple Symbols"/>
                <a:cs typeface="Apple Symbols"/>
              </a:rPr>
              <a:t>-options&gt; -- &lt;</a:t>
            </a:r>
            <a:r>
              <a:rPr lang="en-US" dirty="0" err="1">
                <a:latin typeface="Apple Symbols"/>
                <a:cs typeface="Apple Symbols"/>
              </a:rPr>
              <a:t>expr</a:t>
            </a:r>
            <a:r>
              <a:rPr lang="en-US" dirty="0">
                <a:latin typeface="Apple Symbols"/>
                <a:cs typeface="Apple Symbols"/>
              </a:rPr>
              <a:t>&gt;</a:t>
            </a:r>
          </a:p>
          <a:p>
            <a:endParaRPr lang="en-US" dirty="0">
              <a:latin typeface="Apple Symbols"/>
              <a:cs typeface="Apple Symbols"/>
            </a:endParaRPr>
          </a:p>
          <a:p>
            <a:r>
              <a:rPr lang="en-US" dirty="0">
                <a:latin typeface="Apple Symbols"/>
                <a:cs typeface="Apple Symbols"/>
              </a:rPr>
              <a:t>Command Options Usage:</a:t>
            </a:r>
          </a:p>
          <a:p>
            <a:r>
              <a:rPr lang="en-US" dirty="0">
                <a:latin typeface="Apple Symbols"/>
                <a:cs typeface="Apple Symbols"/>
              </a:rPr>
              <a:t>  expression [-f &lt;format&gt;] [-G &lt;</a:t>
            </a:r>
            <a:r>
              <a:rPr lang="en-US" dirty="0" err="1">
                <a:latin typeface="Apple Symbols"/>
                <a:cs typeface="Apple Symbols"/>
              </a:rPr>
              <a:t>gdb</a:t>
            </a:r>
            <a:r>
              <a:rPr lang="en-US" dirty="0">
                <a:latin typeface="Apple Symbols"/>
                <a:cs typeface="Apple Symbols"/>
              </a:rPr>
              <a:t>-format&gt;] [-a &lt;</a:t>
            </a:r>
            <a:r>
              <a:rPr lang="en-US" dirty="0" err="1">
                <a:latin typeface="Apple Symbols"/>
                <a:cs typeface="Apple Symbols"/>
              </a:rPr>
              <a:t>boolean</a:t>
            </a:r>
            <a:r>
              <a:rPr lang="en-US" dirty="0">
                <a:latin typeface="Apple Symbols"/>
                <a:cs typeface="Apple Symbols"/>
              </a:rPr>
              <a:t>&gt;] [-d &lt;</a:t>
            </a:r>
            <a:r>
              <a:rPr lang="en-US" dirty="0" err="1">
                <a:latin typeface="Apple Symbols"/>
                <a:cs typeface="Apple Symbols"/>
              </a:rPr>
              <a:t>boolean</a:t>
            </a:r>
            <a:r>
              <a:rPr lang="en-US" dirty="0">
                <a:latin typeface="Apple Symbols"/>
                <a:cs typeface="Apple Symbols"/>
              </a:rPr>
              <a:t>&gt;] [-t &lt;unsigned-integer&gt;] [-u &lt;</a:t>
            </a:r>
            <a:r>
              <a:rPr lang="en-US" dirty="0" err="1">
                <a:latin typeface="Apple Symbols"/>
                <a:cs typeface="Apple Symbols"/>
              </a:rPr>
              <a:t>boolean</a:t>
            </a:r>
            <a:r>
              <a:rPr lang="en-US" dirty="0">
                <a:latin typeface="Apple Symbols"/>
                <a:cs typeface="Apple Symbols"/>
              </a:rPr>
              <a:t>&gt;] -- &lt;</a:t>
            </a:r>
            <a:r>
              <a:rPr lang="en-US" dirty="0" err="1">
                <a:latin typeface="Apple Symbols"/>
                <a:cs typeface="Apple Symbols"/>
              </a:rPr>
              <a:t>expr</a:t>
            </a:r>
            <a:r>
              <a:rPr lang="en-US" dirty="0">
                <a:latin typeface="Apple Symbols"/>
                <a:cs typeface="Apple Symbols"/>
              </a:rPr>
              <a:t>&gt;</a:t>
            </a:r>
          </a:p>
          <a:p>
            <a:r>
              <a:rPr lang="en-US" dirty="0">
                <a:latin typeface="Apple Symbols"/>
                <a:cs typeface="Apple Symbols"/>
              </a:rPr>
              <a:t>  expression [-o] [-a &lt;</a:t>
            </a:r>
            <a:r>
              <a:rPr lang="en-US" dirty="0" err="1">
                <a:latin typeface="Apple Symbols"/>
                <a:cs typeface="Apple Symbols"/>
              </a:rPr>
              <a:t>boolean</a:t>
            </a:r>
            <a:r>
              <a:rPr lang="en-US" dirty="0">
                <a:latin typeface="Apple Symbols"/>
                <a:cs typeface="Apple Symbols"/>
              </a:rPr>
              <a:t>&gt;] [-d &lt;</a:t>
            </a:r>
            <a:r>
              <a:rPr lang="en-US" dirty="0" err="1">
                <a:latin typeface="Apple Symbols"/>
                <a:cs typeface="Apple Symbols"/>
              </a:rPr>
              <a:t>boolean</a:t>
            </a:r>
            <a:r>
              <a:rPr lang="en-US" dirty="0">
                <a:latin typeface="Apple Symbols"/>
                <a:cs typeface="Apple Symbols"/>
              </a:rPr>
              <a:t>&gt;] [-t &lt;unsigned-integer&gt;] [-u &lt;</a:t>
            </a:r>
            <a:r>
              <a:rPr lang="en-US" dirty="0" err="1">
                <a:latin typeface="Apple Symbols"/>
                <a:cs typeface="Apple Symbols"/>
              </a:rPr>
              <a:t>boolean</a:t>
            </a:r>
            <a:r>
              <a:rPr lang="en-US" dirty="0">
                <a:latin typeface="Apple Symbols"/>
                <a:cs typeface="Apple Symbols"/>
              </a:rPr>
              <a:t>&gt;] -- &lt;</a:t>
            </a:r>
            <a:r>
              <a:rPr lang="en-US" dirty="0" err="1">
                <a:latin typeface="Apple Symbols"/>
                <a:cs typeface="Apple Symbols"/>
              </a:rPr>
              <a:t>expr</a:t>
            </a:r>
            <a:r>
              <a:rPr lang="en-US" dirty="0">
                <a:latin typeface="Apple Symbols"/>
                <a:cs typeface="Apple Symbols"/>
              </a:rPr>
              <a:t>&gt;</a:t>
            </a:r>
          </a:p>
          <a:p>
            <a:r>
              <a:rPr lang="en-US" dirty="0">
                <a:latin typeface="Apple Symbols"/>
                <a:cs typeface="Apple Symbols"/>
              </a:rPr>
              <a:t>  expression &lt;</a:t>
            </a:r>
            <a:r>
              <a:rPr lang="en-US" dirty="0" err="1">
                <a:latin typeface="Apple Symbols"/>
                <a:cs typeface="Apple Symbols"/>
              </a:rPr>
              <a:t>expr</a:t>
            </a:r>
            <a:r>
              <a:rPr lang="en-US" dirty="0">
                <a:latin typeface="Apple Symbols"/>
                <a:cs typeface="Apple Symbols"/>
              </a:rPr>
              <a:t>&gt;</a:t>
            </a:r>
          </a:p>
          <a:p>
            <a:endParaRPr lang="en-US" dirty="0">
              <a:latin typeface="Apple Symbols"/>
              <a:cs typeface="Apple Symbols"/>
            </a:endParaRPr>
          </a:p>
          <a:p>
            <a:r>
              <a:rPr lang="en-US" dirty="0">
                <a:latin typeface="Apple Symbols"/>
                <a:cs typeface="Apple Symbols"/>
              </a:rPr>
              <a:t>User defined variables:</a:t>
            </a:r>
          </a:p>
          <a:p>
            <a:r>
              <a:rPr lang="en-US" dirty="0">
                <a:latin typeface="Apple Symbols"/>
                <a:cs typeface="Apple Symbols"/>
              </a:rPr>
              <a:t>    You can define your own variables for convenience or to be used in subsequent expressions.</a:t>
            </a:r>
          </a:p>
          <a:p>
            <a:r>
              <a:rPr lang="en-US" dirty="0">
                <a:latin typeface="Apple Symbols"/>
                <a:cs typeface="Apple Symbols"/>
              </a:rPr>
              <a:t>    You define them the same way you would define variables in C.  If the first character of </a:t>
            </a:r>
          </a:p>
          <a:p>
            <a:r>
              <a:rPr lang="en-US" dirty="0">
                <a:latin typeface="Apple Symbols"/>
                <a:cs typeface="Apple Symbols"/>
              </a:rPr>
              <a:t>    your user defined variable is a $, then the variable's value will be available in future</a:t>
            </a:r>
          </a:p>
          <a:p>
            <a:r>
              <a:rPr lang="en-US" dirty="0">
                <a:latin typeface="Apple Symbols"/>
                <a:cs typeface="Apple Symbols"/>
              </a:rPr>
              <a:t>    expressions, otherwise it will just be available in the current expression.</a:t>
            </a:r>
          </a:p>
          <a:p>
            <a:endParaRPr lang="en-US" dirty="0">
              <a:latin typeface="Apple Symbols"/>
              <a:cs typeface="Apple Symbols"/>
            </a:endParaRPr>
          </a:p>
          <a:p>
            <a:r>
              <a:rPr lang="en-US" dirty="0">
                <a:latin typeface="Apple Symbols"/>
                <a:cs typeface="Apple Symbols"/>
              </a:rPr>
              <a:t>Examples: </a:t>
            </a:r>
          </a:p>
          <a:p>
            <a:r>
              <a:rPr lang="en-US" dirty="0">
                <a:latin typeface="Apple Symbols"/>
                <a:cs typeface="Apple Symbols"/>
              </a:rPr>
              <a:t>   </a:t>
            </a:r>
            <a:r>
              <a:rPr lang="en-US" dirty="0" err="1">
                <a:latin typeface="Apple Symbols"/>
                <a:cs typeface="Apple Symbols"/>
              </a:rPr>
              <a:t>expr</a:t>
            </a:r>
            <a:r>
              <a:rPr lang="en-US" dirty="0">
                <a:latin typeface="Apple Symbols"/>
                <a:cs typeface="Apple Symbols"/>
              </a:rPr>
              <a:t> </a:t>
            </a:r>
            <a:r>
              <a:rPr lang="en-US" dirty="0" err="1">
                <a:latin typeface="Apple Symbols"/>
                <a:cs typeface="Apple Symbols"/>
              </a:rPr>
              <a:t>my_struct</a:t>
            </a:r>
            <a:r>
              <a:rPr lang="en-US" dirty="0">
                <a:latin typeface="Apple Symbols"/>
                <a:cs typeface="Apple Symbols"/>
              </a:rPr>
              <a:t>-&gt;a = </a:t>
            </a:r>
            <a:r>
              <a:rPr lang="en-US" dirty="0" err="1">
                <a:latin typeface="Apple Symbols"/>
                <a:cs typeface="Apple Symbols"/>
              </a:rPr>
              <a:t>my_array</a:t>
            </a:r>
            <a:r>
              <a:rPr lang="en-US" dirty="0">
                <a:latin typeface="Apple Symbols"/>
                <a:cs typeface="Apple Symbols"/>
              </a:rPr>
              <a:t>[3] </a:t>
            </a:r>
          </a:p>
          <a:p>
            <a:r>
              <a:rPr lang="en-US" dirty="0">
                <a:latin typeface="Apple Symbols"/>
                <a:cs typeface="Apple Symbols"/>
              </a:rPr>
              <a:t>   </a:t>
            </a:r>
            <a:r>
              <a:rPr lang="en-US" dirty="0" err="1">
                <a:latin typeface="Apple Symbols"/>
                <a:cs typeface="Apple Symbols"/>
              </a:rPr>
              <a:t>expr</a:t>
            </a:r>
            <a:r>
              <a:rPr lang="en-US" dirty="0">
                <a:latin typeface="Apple Symbols"/>
                <a:cs typeface="Apple Symbols"/>
              </a:rPr>
              <a:t> -f bin -- (index * 8) + 5 </a:t>
            </a:r>
          </a:p>
          <a:p>
            <a:r>
              <a:rPr lang="en-US" dirty="0">
                <a:latin typeface="Apple Symbols"/>
                <a:cs typeface="Apple Symbols"/>
              </a:rPr>
              <a:t>   </a:t>
            </a:r>
            <a:r>
              <a:rPr lang="en-US" dirty="0" err="1">
                <a:latin typeface="Apple Symbols"/>
                <a:cs typeface="Apple Symbols"/>
              </a:rPr>
              <a:t>expr</a:t>
            </a:r>
            <a:r>
              <a:rPr lang="en-US" dirty="0">
                <a:latin typeface="Apple Symbols"/>
                <a:cs typeface="Apple Symbols"/>
              </a:rPr>
              <a:t> unsigned </a:t>
            </a:r>
            <a:r>
              <a:rPr lang="en-US" dirty="0" err="1">
                <a:latin typeface="Apple Symbols"/>
                <a:cs typeface="Apple Symbols"/>
              </a:rPr>
              <a:t>int</a:t>
            </a:r>
            <a:r>
              <a:rPr lang="en-US" dirty="0">
                <a:latin typeface="Apple Symbols"/>
                <a:cs typeface="Apple Symbols"/>
              </a:rPr>
              <a:t> $foo = 5</a:t>
            </a:r>
          </a:p>
          <a:p>
            <a:r>
              <a:rPr lang="en-US" dirty="0">
                <a:latin typeface="Apple Symbols"/>
                <a:cs typeface="Apple Symbols"/>
              </a:rPr>
              <a:t>   </a:t>
            </a:r>
            <a:r>
              <a:rPr lang="en-US" dirty="0" err="1">
                <a:latin typeface="Apple Symbols"/>
                <a:cs typeface="Apple Symbols"/>
              </a:rPr>
              <a:t>expr</a:t>
            </a:r>
            <a:r>
              <a:rPr lang="en-US" dirty="0">
                <a:latin typeface="Apple Symbols"/>
                <a:cs typeface="Apple Symbols"/>
              </a:rPr>
              <a:t> char c[] = "foo"; c[0</a:t>
            </a:r>
            <a:r>
              <a:rPr lang="en-US" dirty="0" smtClean="0">
                <a:latin typeface="Apple Symbols"/>
                <a:cs typeface="Apple Symbols"/>
              </a:rPr>
              <a:t>]</a:t>
            </a:r>
            <a:endParaRPr lang="en-US" dirty="0">
              <a:latin typeface="Apple Symbols"/>
              <a:cs typeface="Apple Symbol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4678740"/>
            <a:ext cx="28194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ple Symbols"/>
                <a:cs typeface="Apple Symbols"/>
              </a:rPr>
              <a:t>IMPORTANT NOTE:  Because this command takes 'raw' input, if you use </a:t>
            </a:r>
            <a:r>
              <a:rPr lang="en-US" sz="1600" dirty="0" smtClean="0">
                <a:latin typeface="Apple Symbols"/>
                <a:cs typeface="Apple Symbols"/>
              </a:rPr>
              <a:t>any command </a:t>
            </a:r>
            <a:r>
              <a:rPr lang="en-US" sz="1600" dirty="0">
                <a:latin typeface="Apple Symbols"/>
                <a:cs typeface="Apple Symbols"/>
              </a:rPr>
              <a:t>options you must use ' -- ' between the end of the command </a:t>
            </a:r>
            <a:r>
              <a:rPr lang="en-US" sz="1600" dirty="0" smtClean="0">
                <a:latin typeface="Apple Symbols"/>
                <a:cs typeface="Apple Symbols"/>
              </a:rPr>
              <a:t>options and </a:t>
            </a:r>
            <a:r>
              <a:rPr lang="en-US" sz="1600" dirty="0">
                <a:latin typeface="Apple Symbols"/>
                <a:cs typeface="Apple Symbols"/>
              </a:rPr>
              <a:t>the beginning of the raw input</a:t>
            </a:r>
            <a:r>
              <a:rPr lang="en-US" sz="1600" dirty="0" smtClean="0">
                <a:latin typeface="Apple Symbols"/>
                <a:cs typeface="Apple Symbols"/>
              </a:rPr>
              <a:t>.</a:t>
            </a:r>
            <a:endParaRPr lang="en-US" sz="1600" dirty="0">
              <a:latin typeface="Apple Symbols"/>
              <a:cs typeface="Apple Symbols"/>
            </a:endParaRPr>
          </a:p>
        </p:txBody>
      </p:sp>
    </p:spTree>
    <p:extLst>
      <p:ext uri="{BB962C8B-B14F-4D97-AF65-F5344CB8AC3E}">
        <p14:creationId xmlns:p14="http://schemas.microsoft.com/office/powerpoint/2010/main" val="2436802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248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￼Breakpoint Actions</a:t>
            </a:r>
            <a:endParaRPr lang="en-US" sz="2800" dirty="0" smtClean="0">
              <a:solidFill>
                <a:srgbClr val="F2EDE6"/>
              </a:solidFill>
              <a:cs typeface="Arial" pitchFamily="34" charset="0"/>
            </a:endParaRP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Screen Shot 2013-08-12 at 22.14.59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7609" y="1219200"/>
            <a:ext cx="5681060" cy="3276205"/>
          </a:xfrm>
          <a:prstGeom prst="rect">
            <a:avLst/>
          </a:prstGeom>
          <a:ln>
            <a:solidFill>
              <a:srgbClr val="E46C0A"/>
            </a:solidFill>
          </a:ln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6" name="Picture 5" descr="Screen Shot 2013-08-12 at 22.15.06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2894" y="1905000"/>
            <a:ext cx="2239006" cy="125336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32105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248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￼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AppleScript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135082"/>
            <a:ext cx="79248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AppleScript</a:t>
            </a:r>
            <a:r>
              <a:rPr lang="en-US" dirty="0" smtClean="0"/>
              <a:t> </a:t>
            </a:r>
            <a:r>
              <a:rPr lang="en-US" dirty="0"/>
              <a:t>is primarily a scripting language developed by Apple to do Inter-Application Communication (IAC) using </a:t>
            </a:r>
            <a:r>
              <a:rPr lang="en-US" dirty="0" err="1"/>
              <a:t>AppleEvents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/>
              <a:t>The Open Scripting Architecture (OSA) </a:t>
            </a:r>
            <a:r>
              <a:rPr lang="en-US" dirty="0"/>
              <a:t>provides a standard and extensible mechanism for </a:t>
            </a:r>
            <a:r>
              <a:rPr lang="en-US" dirty="0" err="1"/>
              <a:t>interapplication</a:t>
            </a:r>
            <a:r>
              <a:rPr lang="en-US" dirty="0"/>
              <a:t> communication in OS X. Communication takes place through the exchange of Apple events, a type of message designed to encapsulate commands and data of any complexity.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Apple events provide an event dispatching and data transport mechanism that can be used within a single application, between applications on the same computer, and between applications on different computers. The OSA defines data structures, a set of common terms, and a library of functions, so that applications can more easily create and send Apple events, as well as receive them and extract data from them.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16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2 at 12.00.1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4343400"/>
            <a:ext cx="4706659" cy="192378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248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￼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AppleScript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0" y="741123"/>
            <a:ext cx="9341606" cy="36022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" name="Picture 1" descr="Screen Shot 2013-08-06 at 10.57.59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276600"/>
            <a:ext cx="3623028" cy="25856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70085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248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￼AppleScript Breakpoint Action</a:t>
            </a:r>
            <a:endParaRPr lang="en-US" sz="2800" dirty="0" smtClean="0">
              <a:solidFill>
                <a:srgbClr val="F2EDE6"/>
              </a:solidFill>
              <a:cs typeface="Arial" pitchFamily="34" charset="0"/>
            </a:endParaRP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990600"/>
            <a:ext cx="28956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pple Symbols"/>
                <a:cs typeface="Apple Symbols"/>
              </a:rPr>
              <a:t>display dialog</a:t>
            </a:r>
            <a:r>
              <a:rPr lang="en-US" sz="2000" dirty="0">
                <a:latin typeface="Apple Symbols"/>
                <a:cs typeface="Apple Symbols"/>
              </a:rPr>
              <a:t> "Hello, world!"</a:t>
            </a:r>
          </a:p>
          <a:p>
            <a:r>
              <a:rPr lang="en-US" sz="2000" b="1" dirty="0">
                <a:latin typeface="Apple Symbols"/>
                <a:cs typeface="Apple Symbols"/>
              </a:rPr>
              <a:t>display alert</a:t>
            </a:r>
            <a:r>
              <a:rPr lang="en-US" sz="2000" dirty="0">
                <a:latin typeface="Apple Symbols"/>
                <a:cs typeface="Apple Symbols"/>
              </a:rPr>
              <a:t> "Hello, world</a:t>
            </a:r>
            <a:r>
              <a:rPr lang="en-US" sz="2000" dirty="0" smtClean="0">
                <a:latin typeface="Apple Symbols"/>
                <a:cs typeface="Apple Symbols"/>
              </a:rPr>
              <a:t>!”</a:t>
            </a:r>
          </a:p>
          <a:p>
            <a:endParaRPr lang="en-US" sz="2000" dirty="0">
              <a:latin typeface="Apple Symbols"/>
              <a:cs typeface="Apple Symbol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990600"/>
            <a:ext cx="54864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pple Symbols"/>
                <a:cs typeface="Apple Symbols"/>
              </a:rPr>
              <a:t>do shell script</a:t>
            </a:r>
            <a:r>
              <a:rPr lang="en-US" sz="2000" dirty="0">
                <a:latin typeface="Apple Symbols"/>
                <a:cs typeface="Apple Symbols"/>
              </a:rPr>
              <a:t> "date &gt;&gt; $HOME/Desktop</a:t>
            </a:r>
            <a:r>
              <a:rPr lang="en-US" sz="2000" dirty="0" smtClean="0">
                <a:latin typeface="Apple Symbols"/>
                <a:cs typeface="Apple Symbols"/>
              </a:rPr>
              <a:t>/</a:t>
            </a:r>
            <a:r>
              <a:rPr lang="en-US" sz="2000" dirty="0" err="1" smtClean="0">
                <a:latin typeface="Apple Symbols"/>
                <a:cs typeface="Apple Symbols"/>
              </a:rPr>
              <a:t>breakUpdate.txt</a:t>
            </a:r>
            <a:r>
              <a:rPr lang="en-US" sz="2000" dirty="0">
                <a:latin typeface="Apple Symbols"/>
                <a:cs typeface="Apple Symbols"/>
              </a:rPr>
              <a:t>"</a:t>
            </a:r>
            <a:endParaRPr lang="en-US" sz="2000" dirty="0" smtClean="0">
              <a:latin typeface="Apple Symbols"/>
              <a:cs typeface="Apple Symbols"/>
            </a:endParaRPr>
          </a:p>
        </p:txBody>
      </p:sp>
      <p:pic>
        <p:nvPicPr>
          <p:cNvPr id="8" name="Picture 7" descr="Screen Shot 2013-08-03 at 10.48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90" y="2260584"/>
            <a:ext cx="8390410" cy="2997216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3352800" y="1581090"/>
            <a:ext cx="54864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pple Symbols"/>
                <a:cs typeface="Apple Symbols"/>
              </a:rPr>
              <a:t>say</a:t>
            </a:r>
            <a:r>
              <a:rPr lang="en-US" sz="2000" dirty="0" smtClean="0">
                <a:latin typeface="Apple Symbols"/>
                <a:cs typeface="Apple Symbols"/>
              </a:rPr>
              <a:t> </a:t>
            </a:r>
            <a:r>
              <a:rPr lang="en-US" sz="2000" dirty="0">
                <a:latin typeface="Apple Symbols"/>
                <a:cs typeface="Apple Symbols"/>
              </a:rPr>
              <a:t>"Hello, world!"</a:t>
            </a:r>
            <a:endParaRPr lang="en-US" sz="2000" dirty="0" smtClean="0">
              <a:latin typeface="Apple Symbols"/>
              <a:cs typeface="Apple Symbol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937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705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￼AppleScript Breakpoint 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Action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219200"/>
            <a:ext cx="8382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pple Symbols"/>
                <a:cs typeface="Apple Symbols"/>
              </a:rPr>
              <a:t>tell</a:t>
            </a:r>
            <a:r>
              <a:rPr lang="en-US" sz="2000" dirty="0">
                <a:latin typeface="Apple Symbols"/>
                <a:cs typeface="Apple Symbols"/>
              </a:rPr>
              <a:t> </a:t>
            </a:r>
            <a:r>
              <a:rPr lang="en-US" sz="2000" i="1" dirty="0">
                <a:latin typeface="Apple Symbols"/>
                <a:cs typeface="Apple Symbols"/>
              </a:rPr>
              <a:t>application</a:t>
            </a:r>
            <a:r>
              <a:rPr lang="en-US" sz="2000" dirty="0">
                <a:latin typeface="Apple Symbols"/>
                <a:cs typeface="Apple Symbols"/>
              </a:rPr>
              <a:t> "Safari" </a:t>
            </a:r>
            <a:r>
              <a:rPr lang="en-US" sz="2000" b="1" dirty="0">
                <a:latin typeface="Apple Symbols"/>
                <a:cs typeface="Apple Symbols"/>
              </a:rPr>
              <a:t>to</a:t>
            </a:r>
            <a:r>
              <a:rPr lang="en-US" sz="2000" dirty="0">
                <a:latin typeface="Apple Symbols"/>
                <a:cs typeface="Apple Symbols"/>
              </a:rPr>
              <a:t> </a:t>
            </a:r>
            <a:r>
              <a:rPr lang="en-US" sz="2000" b="1" dirty="0">
                <a:latin typeface="Apple Symbols"/>
                <a:cs typeface="Apple Symbols"/>
              </a:rPr>
              <a:t>open location</a:t>
            </a:r>
            <a:r>
              <a:rPr lang="en-US" sz="2000" dirty="0">
                <a:latin typeface="Apple Symbols"/>
                <a:cs typeface="Apple Symbols"/>
              </a:rPr>
              <a:t> "http://</a:t>
            </a:r>
            <a:r>
              <a:rPr lang="en-US" sz="2000" dirty="0" err="1">
                <a:latin typeface="Apple Symbols"/>
                <a:cs typeface="Apple Symbols"/>
              </a:rPr>
              <a:t>www.google.com</a:t>
            </a:r>
            <a:r>
              <a:rPr lang="en-US" sz="2000" dirty="0">
                <a:latin typeface="Apple Symbols"/>
                <a:cs typeface="Apple Symbols"/>
              </a:rPr>
              <a:t>"</a:t>
            </a:r>
            <a:endParaRPr lang="en-US" sz="2400" dirty="0">
              <a:latin typeface="Apple Symbols"/>
              <a:cs typeface="Apple Symbol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403937"/>
            <a:ext cx="8382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pple Symbols"/>
                <a:cs typeface="Apple Symbols"/>
              </a:rPr>
              <a:t>set</a:t>
            </a:r>
            <a:r>
              <a:rPr lang="en-US" sz="2000" dirty="0" smtClean="0">
                <a:latin typeface="Apple Symbols"/>
                <a:cs typeface="Apple Symbols"/>
              </a:rPr>
              <a:t> </a:t>
            </a:r>
            <a:r>
              <a:rPr lang="en-US" sz="2000" dirty="0" err="1" smtClean="0">
                <a:latin typeface="Apple Symbols"/>
                <a:cs typeface="Apple Symbols"/>
              </a:rPr>
              <a:t>internalIP</a:t>
            </a:r>
            <a:r>
              <a:rPr lang="en-US" sz="2000" dirty="0" smtClean="0">
                <a:latin typeface="Apple Symbols"/>
                <a:cs typeface="Apple Symbols"/>
              </a:rPr>
              <a:t> </a:t>
            </a:r>
            <a:r>
              <a:rPr lang="en-US" sz="2000" b="1" dirty="0" smtClean="0">
                <a:latin typeface="Apple Symbols"/>
                <a:cs typeface="Apple Symbols"/>
              </a:rPr>
              <a:t>to</a:t>
            </a:r>
            <a:r>
              <a:rPr lang="en-US" sz="2000" dirty="0" smtClean="0">
                <a:latin typeface="Apple Symbols"/>
                <a:cs typeface="Apple Symbols"/>
              </a:rPr>
              <a:t> IPv4 address </a:t>
            </a:r>
            <a:r>
              <a:rPr lang="en-US" sz="2000" b="1" dirty="0" smtClean="0">
                <a:latin typeface="Apple Symbols"/>
                <a:cs typeface="Apple Symbols"/>
              </a:rPr>
              <a:t>of</a:t>
            </a:r>
            <a:r>
              <a:rPr lang="en-US" sz="2000" dirty="0" smtClean="0">
                <a:latin typeface="Apple Symbols"/>
                <a:cs typeface="Apple Symbols"/>
              </a:rPr>
              <a:t> (</a:t>
            </a:r>
            <a:r>
              <a:rPr lang="en-US" sz="2000" b="1" dirty="0" smtClean="0">
                <a:latin typeface="Apple Symbols"/>
                <a:cs typeface="Apple Symbols"/>
              </a:rPr>
              <a:t>get</a:t>
            </a:r>
            <a:r>
              <a:rPr lang="en-US" sz="2000" dirty="0" smtClean="0">
                <a:latin typeface="Apple Symbols"/>
                <a:cs typeface="Apple Symbols"/>
              </a:rPr>
              <a:t> </a:t>
            </a:r>
            <a:r>
              <a:rPr lang="en-US" sz="2000" b="1" dirty="0" smtClean="0">
                <a:latin typeface="Apple Symbols"/>
                <a:cs typeface="Apple Symbols"/>
              </a:rPr>
              <a:t>system info</a:t>
            </a:r>
            <a:r>
              <a:rPr lang="en-US" sz="2000" dirty="0" smtClean="0">
                <a:latin typeface="Apple Symbols"/>
                <a:cs typeface="Apple Symbols"/>
              </a:rPr>
              <a:t>)</a:t>
            </a:r>
          </a:p>
          <a:p>
            <a:r>
              <a:rPr lang="en-US" sz="2000" b="1" dirty="0" smtClean="0">
                <a:latin typeface="Apple Symbols"/>
                <a:cs typeface="Apple Symbols"/>
              </a:rPr>
              <a:t>set</a:t>
            </a:r>
            <a:r>
              <a:rPr lang="en-US" sz="2000" dirty="0" smtClean="0">
                <a:latin typeface="Apple Symbols"/>
                <a:cs typeface="Apple Symbols"/>
              </a:rPr>
              <a:t> </a:t>
            </a:r>
            <a:r>
              <a:rPr lang="en-US" sz="2000" dirty="0" err="1">
                <a:latin typeface="Apple Symbols"/>
                <a:cs typeface="Apple Symbols"/>
              </a:rPr>
              <a:t>externalIP</a:t>
            </a:r>
            <a:r>
              <a:rPr lang="en-US" sz="2000" dirty="0">
                <a:latin typeface="Apple Symbols"/>
                <a:cs typeface="Apple Symbols"/>
              </a:rPr>
              <a:t> </a:t>
            </a:r>
            <a:r>
              <a:rPr lang="en-US" sz="2000" b="1" dirty="0">
                <a:latin typeface="Apple Symbols"/>
                <a:cs typeface="Apple Symbols"/>
              </a:rPr>
              <a:t>to</a:t>
            </a:r>
            <a:r>
              <a:rPr lang="en-US" sz="2000" dirty="0">
                <a:latin typeface="Apple Symbols"/>
                <a:cs typeface="Apple Symbols"/>
              </a:rPr>
              <a:t> </a:t>
            </a:r>
            <a:r>
              <a:rPr lang="en-US" sz="2000" i="1" dirty="0">
                <a:latin typeface="Apple Symbols"/>
                <a:cs typeface="Apple Symbols"/>
              </a:rPr>
              <a:t>word</a:t>
            </a:r>
            <a:r>
              <a:rPr lang="en-US" sz="2000" dirty="0">
                <a:latin typeface="Apple Symbols"/>
                <a:cs typeface="Apple Symbols"/>
              </a:rPr>
              <a:t> 25 </a:t>
            </a:r>
            <a:r>
              <a:rPr lang="en-US" sz="2000" b="1" dirty="0">
                <a:latin typeface="Apple Symbols"/>
                <a:cs typeface="Apple Symbols"/>
              </a:rPr>
              <a:t>of</a:t>
            </a:r>
            <a:r>
              <a:rPr lang="en-US" sz="2000" dirty="0">
                <a:latin typeface="Apple Symbols"/>
                <a:cs typeface="Apple Symbols"/>
              </a:rPr>
              <a:t> (</a:t>
            </a:r>
            <a:r>
              <a:rPr lang="en-US" sz="2000" b="1" dirty="0">
                <a:latin typeface="Apple Symbols"/>
                <a:cs typeface="Apple Symbols"/>
              </a:rPr>
              <a:t>do shell script</a:t>
            </a:r>
            <a:r>
              <a:rPr lang="en-US" sz="2000" dirty="0">
                <a:latin typeface="Apple Symbols"/>
                <a:cs typeface="Apple Symbols"/>
              </a:rPr>
              <a:t> "curl </a:t>
            </a:r>
            <a:r>
              <a:rPr lang="en-US" sz="2000" dirty="0" err="1">
                <a:latin typeface="Apple Symbols"/>
                <a:cs typeface="Apple Symbols"/>
              </a:rPr>
              <a:t>checkip.dyndns.org</a:t>
            </a:r>
            <a:r>
              <a:rPr lang="en-US" sz="2000" dirty="0">
                <a:latin typeface="Apple Symbols"/>
                <a:cs typeface="Apple Symbols"/>
              </a:rPr>
              <a:t>")</a:t>
            </a:r>
          </a:p>
          <a:p>
            <a:r>
              <a:rPr lang="en-US" sz="2000" b="1" dirty="0">
                <a:latin typeface="Apple Symbols"/>
                <a:cs typeface="Apple Symbols"/>
              </a:rPr>
              <a:t>display alert</a:t>
            </a:r>
            <a:r>
              <a:rPr lang="en-US" sz="2000" dirty="0">
                <a:latin typeface="Apple Symbols"/>
                <a:cs typeface="Apple Symbols"/>
              </a:rPr>
              <a:t> "internal IP: " &amp; </a:t>
            </a:r>
            <a:r>
              <a:rPr lang="en-US" sz="2000" dirty="0" err="1">
                <a:latin typeface="Apple Symbols"/>
                <a:cs typeface="Apple Symbols"/>
              </a:rPr>
              <a:t>internalIP</a:t>
            </a:r>
            <a:r>
              <a:rPr lang="en-US" sz="2000" dirty="0">
                <a:latin typeface="Apple Symbols"/>
                <a:cs typeface="Apple Symbols"/>
              </a:rPr>
              <a:t> &amp; </a:t>
            </a:r>
            <a:r>
              <a:rPr lang="en-US" sz="2000" dirty="0" smtClean="0">
                <a:latin typeface="Apple Symbols"/>
                <a:cs typeface="Apple Symbols"/>
              </a:rPr>
              <a:t>”\</a:t>
            </a:r>
            <a:r>
              <a:rPr lang="en-US" sz="2000" dirty="0" err="1" smtClean="0">
                <a:latin typeface="Apple Symbols"/>
                <a:cs typeface="Apple Symbols"/>
              </a:rPr>
              <a:t>nexternal</a:t>
            </a:r>
            <a:r>
              <a:rPr lang="en-US" sz="2000" dirty="0" smtClean="0">
                <a:latin typeface="Apple Symbols"/>
                <a:cs typeface="Apple Symbols"/>
              </a:rPr>
              <a:t> </a:t>
            </a:r>
            <a:r>
              <a:rPr lang="en-US" sz="2000" dirty="0">
                <a:latin typeface="Apple Symbols"/>
                <a:cs typeface="Apple Symbols"/>
              </a:rPr>
              <a:t>IP: " &amp; </a:t>
            </a:r>
            <a:r>
              <a:rPr lang="en-US" sz="2000" dirty="0" err="1">
                <a:latin typeface="Apple Symbols"/>
                <a:cs typeface="Apple Symbols"/>
              </a:rPr>
              <a:t>externalIP</a:t>
            </a:r>
            <a:endParaRPr lang="en-US" sz="2400" dirty="0">
              <a:latin typeface="Apple Symbols"/>
              <a:cs typeface="Apple Symbol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84986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 an other application.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1752600"/>
            <a:ext cx="838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pple Symbols"/>
                <a:cs typeface="Apple Symbols"/>
              </a:rPr>
              <a:t>tell</a:t>
            </a:r>
            <a:r>
              <a:rPr lang="en-US" sz="2000" dirty="0">
                <a:latin typeface="Apple Symbols"/>
                <a:cs typeface="Apple Symbols"/>
              </a:rPr>
              <a:t> </a:t>
            </a:r>
            <a:r>
              <a:rPr lang="en-US" sz="2000" i="1" dirty="0">
                <a:latin typeface="Apple Symbols"/>
                <a:cs typeface="Apple Symbols"/>
              </a:rPr>
              <a:t>application</a:t>
            </a:r>
            <a:r>
              <a:rPr lang="en-US" sz="2000" dirty="0">
                <a:latin typeface="Apple Symbols"/>
                <a:cs typeface="Apple Symbols"/>
              </a:rPr>
              <a:t> "Safari"</a:t>
            </a:r>
          </a:p>
          <a:p>
            <a:r>
              <a:rPr lang="en-US" sz="2000" dirty="0">
                <a:latin typeface="Apple Symbols"/>
                <a:cs typeface="Apple Symbols"/>
              </a:rPr>
              <a:t>	</a:t>
            </a:r>
            <a:r>
              <a:rPr lang="en-US" sz="2000" b="1" dirty="0">
                <a:latin typeface="Apple Symbols"/>
                <a:cs typeface="Apple Symbols"/>
              </a:rPr>
              <a:t>activate</a:t>
            </a:r>
            <a:endParaRPr lang="en-US" sz="2000" dirty="0">
              <a:latin typeface="Apple Symbols"/>
              <a:cs typeface="Apple Symbols"/>
            </a:endParaRPr>
          </a:p>
          <a:p>
            <a:r>
              <a:rPr lang="en-US" sz="2000" dirty="0">
                <a:latin typeface="Apple Symbols"/>
                <a:cs typeface="Apple Symbols"/>
              </a:rPr>
              <a:t>	</a:t>
            </a:r>
            <a:r>
              <a:rPr lang="en-US" sz="2000" b="1" dirty="0">
                <a:latin typeface="Apple Symbols"/>
                <a:cs typeface="Apple Symbols"/>
              </a:rPr>
              <a:t>do JavaScript</a:t>
            </a:r>
            <a:r>
              <a:rPr lang="en-US" sz="2000" dirty="0">
                <a:latin typeface="Apple Symbols"/>
                <a:cs typeface="Apple Symbols"/>
              </a:rPr>
              <a:t> "</a:t>
            </a:r>
            <a:r>
              <a:rPr lang="en-US" sz="2000" dirty="0" err="1">
                <a:latin typeface="Apple Symbols"/>
                <a:cs typeface="Apple Symbols"/>
              </a:rPr>
              <a:t>window.open</a:t>
            </a:r>
            <a:r>
              <a:rPr lang="en-US" sz="2000" dirty="0">
                <a:latin typeface="Apple Symbols"/>
                <a:cs typeface="Apple Symbols"/>
              </a:rPr>
              <a:t>('http://</a:t>
            </a:r>
            <a:r>
              <a:rPr lang="en-US" sz="2000" dirty="0" err="1">
                <a:latin typeface="Apple Symbols"/>
                <a:cs typeface="Apple Symbols"/>
              </a:rPr>
              <a:t>www.google.com</a:t>
            </a:r>
            <a:r>
              <a:rPr lang="en-US" sz="2000" dirty="0">
                <a:latin typeface="Apple Symbols"/>
                <a:cs typeface="Apple Symbols"/>
              </a:rPr>
              <a:t>')" in </a:t>
            </a:r>
            <a:r>
              <a:rPr lang="en-US" sz="2000" i="1" dirty="0">
                <a:latin typeface="Apple Symbols"/>
                <a:cs typeface="Apple Symbols"/>
              </a:rPr>
              <a:t>document</a:t>
            </a:r>
            <a:r>
              <a:rPr lang="en-US" sz="2000" dirty="0">
                <a:latin typeface="Apple Symbols"/>
                <a:cs typeface="Apple Symbols"/>
              </a:rPr>
              <a:t> 1</a:t>
            </a:r>
          </a:p>
          <a:p>
            <a:r>
              <a:rPr lang="en-US" sz="2000" b="1" dirty="0">
                <a:latin typeface="Apple Symbols"/>
                <a:cs typeface="Apple Symbols"/>
              </a:rPr>
              <a:t>end</a:t>
            </a:r>
            <a:r>
              <a:rPr lang="en-US" sz="2000" dirty="0">
                <a:latin typeface="Apple Symbols"/>
                <a:cs typeface="Apple Symbols"/>
              </a:rPr>
              <a:t> </a:t>
            </a:r>
            <a:r>
              <a:rPr lang="en-US" sz="2000" b="1" dirty="0" smtClean="0">
                <a:latin typeface="Apple Symbols"/>
                <a:cs typeface="Apple Symbols"/>
              </a:rPr>
              <a:t>tell</a:t>
            </a:r>
            <a:endParaRPr lang="en-US" sz="2000" dirty="0">
              <a:latin typeface="Apple Symbols"/>
              <a:cs typeface="Apple Symbol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3048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internal and external IP</a:t>
            </a:r>
            <a:endParaRPr lang="en-US" dirty="0"/>
          </a:p>
        </p:txBody>
      </p:sp>
      <p:pic>
        <p:nvPicPr>
          <p:cNvPr id="15" name="Picture 14" descr="Screen Shot 2013-08-03 at 13.53.0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05553"/>
            <a:ext cx="9144000" cy="17952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err="1" smtClean="0"/>
              <a:t>iOS</a:t>
            </a:r>
            <a:r>
              <a:rPr lang="pl-PL" dirty="0" smtClean="0"/>
              <a:t> Debugging | Part 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268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400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Question</a:t>
            </a:r>
            <a:endParaRPr lang="en-US" sz="2800" dirty="0" smtClean="0">
              <a:solidFill>
                <a:srgbClr val="F2EDE6"/>
              </a:solidFill>
              <a:cs typeface="Arial" pitchFamily="34" charset="0"/>
            </a:endParaRP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143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r>
              <a:rPr lang="en-US" b="1" dirty="0"/>
              <a:t>.) What type is clicked </a:t>
            </a:r>
            <a:r>
              <a:rPr lang="en-US" b="1" dirty="0" smtClean="0"/>
              <a:t>object? </a:t>
            </a:r>
            <a:endParaRPr lang="en-US" b="1" dirty="0"/>
          </a:p>
          <a:p>
            <a:r>
              <a:rPr lang="en-US" dirty="0"/>
              <a:t>How </a:t>
            </a:r>
            <a:r>
              <a:rPr lang="en-US" dirty="0" smtClean="0"/>
              <a:t>to find the </a:t>
            </a:r>
            <a:r>
              <a:rPr lang="en-US" dirty="0"/>
              <a:t>answer</a:t>
            </a:r>
            <a:r>
              <a:rPr lang="en-US" dirty="0" smtClean="0"/>
              <a:t>? Where and what kind breakpoint to create?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583668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Let’s check what is going on in the code. Look at (</a:t>
            </a:r>
            <a:r>
              <a:rPr lang="en-US" b="1" dirty="0" err="1" smtClean="0"/>
              <a:t>opcode</a:t>
            </a:r>
            <a:r>
              <a:rPr lang="en-US" b="1" dirty="0" smtClean="0"/>
              <a:t>) assembly instructions.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029200"/>
            <a:ext cx="731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Assembly language, or just assembly, is a low-level programming language, which uses mnemonics, instructions and operands to represent machine code.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947208"/>
            <a:ext cx="8153400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 breakpoint set --name "-[</a:t>
            </a:r>
            <a:r>
              <a:rPr lang="en-US" sz="2000" b="1" dirty="0" err="1">
                <a:latin typeface="Apple Symbols"/>
                <a:cs typeface="Apple Symbols"/>
              </a:rPr>
              <a:t>UIResponder</a:t>
            </a:r>
            <a:r>
              <a:rPr lang="en-US" sz="2000" b="1" dirty="0">
                <a:latin typeface="Apple Symbols"/>
                <a:cs typeface="Apple Symbols"/>
              </a:rPr>
              <a:t> </a:t>
            </a:r>
            <a:r>
              <a:rPr lang="en-US" sz="2000" b="1" dirty="0" err="1">
                <a:latin typeface="Apple Symbols"/>
                <a:cs typeface="Apple Symbols"/>
              </a:rPr>
              <a:t>touchesEnded:withEvent</a:t>
            </a:r>
            <a:r>
              <a:rPr lang="en-US" sz="2000" b="1" dirty="0">
                <a:latin typeface="Apple Symbols"/>
                <a:cs typeface="Apple Symbols"/>
              </a:rPr>
              <a:t>:</a:t>
            </a:r>
            <a:r>
              <a:rPr lang="en-US" sz="2000" b="1" dirty="0" smtClean="0">
                <a:latin typeface="Apple Symbols"/>
                <a:cs typeface="Apple Symbols"/>
              </a:rPr>
              <a:t>]"</a:t>
            </a:r>
          </a:p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 </a:t>
            </a:r>
            <a:r>
              <a:rPr lang="en-US" sz="2000" dirty="0">
                <a:latin typeface="Apple Symbols"/>
                <a:cs typeface="Apple Symbols"/>
              </a:rPr>
              <a:t>breakpoint set --name "-[</a:t>
            </a:r>
            <a:r>
              <a:rPr lang="en-US" sz="2000" dirty="0" err="1">
                <a:latin typeface="Apple Symbols"/>
                <a:cs typeface="Apple Symbols"/>
              </a:rPr>
              <a:t>UIWindow</a:t>
            </a:r>
            <a:r>
              <a:rPr lang="en-US" sz="2000" dirty="0">
                <a:latin typeface="Apple Symbols"/>
                <a:cs typeface="Apple Symbols"/>
              </a:rPr>
              <a:t> </a:t>
            </a:r>
            <a:r>
              <a:rPr lang="en-US" sz="2000" dirty="0" err="1">
                <a:latin typeface="Apple Symbols"/>
                <a:cs typeface="Apple Symbols"/>
              </a:rPr>
              <a:t>sendEvent</a:t>
            </a:r>
            <a:r>
              <a:rPr lang="en-US" sz="2000" dirty="0">
                <a:latin typeface="Apple Symbols"/>
                <a:cs typeface="Apple Symbols"/>
              </a:rPr>
              <a:t>:</a:t>
            </a:r>
            <a:r>
              <a:rPr lang="en-US" sz="2000" dirty="0" smtClean="0">
                <a:latin typeface="Apple Symbols"/>
                <a:cs typeface="Apple Symbols"/>
              </a:rPr>
              <a:t>]”</a:t>
            </a:r>
            <a:r>
              <a:rPr lang="en-US" sz="2000" b="1" dirty="0" smtClean="0">
                <a:latin typeface="Apple Symbols"/>
                <a:cs typeface="Apple Symbols"/>
              </a:rPr>
              <a:t/>
            </a:r>
            <a:br>
              <a:rPr lang="en-US" sz="2000" b="1" dirty="0" smtClean="0">
                <a:latin typeface="Apple Symbols"/>
                <a:cs typeface="Apple Symbols"/>
              </a:rPr>
            </a:br>
            <a:r>
              <a:rPr lang="en-US" sz="2000" b="1" dirty="0" smtClean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 </a:t>
            </a:r>
            <a:r>
              <a:rPr lang="en-US" sz="2000" dirty="0">
                <a:latin typeface="Apple Symbols"/>
                <a:cs typeface="Apple Symbols"/>
              </a:rPr>
              <a:t>breakpoint set --selector </a:t>
            </a:r>
            <a:r>
              <a:rPr lang="en-US" sz="2000" dirty="0" err="1" smtClean="0">
                <a:latin typeface="Apple Symbols"/>
                <a:cs typeface="Apple Symbols"/>
              </a:rPr>
              <a:t>touchesEnded:withEvent</a:t>
            </a:r>
            <a:r>
              <a:rPr lang="en-US" sz="2000" dirty="0" smtClean="0">
                <a:latin typeface="Apple Symbols"/>
                <a:cs typeface="Apple Symbols"/>
              </a:rPr>
              <a:t>:</a:t>
            </a:r>
          </a:p>
          <a:p>
            <a:r>
              <a:rPr lang="en-US" sz="2000" i="1" dirty="0" smtClean="0">
                <a:latin typeface="Apple Symbols"/>
                <a:cs typeface="Apple Symbols"/>
              </a:rPr>
              <a:t>Check breakpoint list.</a:t>
            </a:r>
          </a:p>
          <a:p>
            <a:r>
              <a:rPr lang="en-US" sz="2000" b="1" dirty="0" smtClean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 </a:t>
            </a:r>
            <a:r>
              <a:rPr lang="en-US" sz="2000" dirty="0">
                <a:latin typeface="Apple Symbols"/>
                <a:cs typeface="Apple Symbols"/>
              </a:rPr>
              <a:t>breakpoint </a:t>
            </a:r>
            <a:r>
              <a:rPr lang="en-US" sz="2000" dirty="0" smtClean="0">
                <a:latin typeface="Apple Symbols"/>
                <a:cs typeface="Apple Symbols"/>
              </a:rPr>
              <a:t>list</a:t>
            </a:r>
            <a:endParaRPr lang="en-US" sz="2000" dirty="0">
              <a:latin typeface="Apple Symbols"/>
              <a:cs typeface="Apple Symbol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72400" y="2362200"/>
            <a:ext cx="5768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?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38100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name </a:t>
            </a:r>
            <a:r>
              <a:rPr lang="en-US" b="1" dirty="0" err="1" smtClean="0"/>
              <a:t>vs</a:t>
            </a:r>
            <a:r>
              <a:rPr lang="en-US" b="1" dirty="0" smtClean="0"/>
              <a:t> selector </a:t>
            </a:r>
            <a:r>
              <a:rPr lang="en-US" b="1" dirty="0" err="1" smtClean="0"/>
              <a:t>differents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347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4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248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￼AppleScript Breakpoint 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Action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914400"/>
            <a:ext cx="8839200" cy="480131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set</a:t>
            </a:r>
            <a:r>
              <a:rPr lang="en-US" dirty="0"/>
              <a:t> </a:t>
            </a:r>
            <a:r>
              <a:rPr lang="en-US" dirty="0" err="1"/>
              <a:t>recipientName</a:t>
            </a:r>
            <a:r>
              <a:rPr lang="en-US" dirty="0"/>
              <a:t> </a:t>
            </a:r>
            <a:r>
              <a:rPr lang="en-US" b="1" dirty="0"/>
              <a:t>to</a:t>
            </a:r>
            <a:r>
              <a:rPr lang="en-US" dirty="0"/>
              <a:t> "Dawid Planeta"</a:t>
            </a:r>
          </a:p>
          <a:p>
            <a:r>
              <a:rPr lang="en-US" b="1" dirty="0"/>
              <a:t>set</a:t>
            </a:r>
            <a:r>
              <a:rPr lang="en-US" dirty="0"/>
              <a:t> </a:t>
            </a:r>
            <a:r>
              <a:rPr lang="en-US" dirty="0" err="1"/>
              <a:t>recipientAddress</a:t>
            </a:r>
            <a:r>
              <a:rPr lang="en-US" dirty="0"/>
              <a:t> </a:t>
            </a:r>
            <a:r>
              <a:rPr lang="en-US" b="1" dirty="0"/>
              <a:t>to</a:t>
            </a:r>
            <a:r>
              <a:rPr lang="en-US" dirty="0"/>
              <a:t> </a:t>
            </a:r>
            <a:r>
              <a:rPr lang="en-US" dirty="0" smtClean="0"/>
              <a:t>”</a:t>
            </a:r>
            <a:r>
              <a:rPr lang="en-US" dirty="0" err="1" smtClean="0"/>
              <a:t>dawid@email.com</a:t>
            </a:r>
            <a:r>
              <a:rPr lang="en-US" dirty="0"/>
              <a:t>"</a:t>
            </a:r>
          </a:p>
          <a:p>
            <a:r>
              <a:rPr lang="en-US" b="1" dirty="0"/>
              <a:t>set</a:t>
            </a:r>
            <a:r>
              <a:rPr lang="en-US" dirty="0"/>
              <a:t> </a:t>
            </a:r>
            <a:r>
              <a:rPr lang="en-US" dirty="0" err="1"/>
              <a:t>theSubject</a:t>
            </a:r>
            <a:r>
              <a:rPr lang="en-US" dirty="0"/>
              <a:t> </a:t>
            </a:r>
            <a:r>
              <a:rPr lang="en-US" b="1" dirty="0"/>
              <a:t>to</a:t>
            </a:r>
            <a:r>
              <a:rPr lang="en-US" dirty="0"/>
              <a:t> "AppleScript Automated Email"</a:t>
            </a:r>
          </a:p>
          <a:p>
            <a:r>
              <a:rPr lang="en-US" b="1" dirty="0"/>
              <a:t>set</a:t>
            </a:r>
            <a:r>
              <a:rPr lang="en-US" dirty="0"/>
              <a:t> </a:t>
            </a:r>
            <a:r>
              <a:rPr lang="en-US" dirty="0" err="1"/>
              <a:t>theContent</a:t>
            </a:r>
            <a:r>
              <a:rPr lang="en-US" dirty="0"/>
              <a:t> </a:t>
            </a:r>
            <a:r>
              <a:rPr lang="en-US" b="1" dirty="0"/>
              <a:t>to</a:t>
            </a:r>
            <a:r>
              <a:rPr lang="en-US" dirty="0"/>
              <a:t> "This email was created by </a:t>
            </a:r>
            <a:r>
              <a:rPr lang="en-US" dirty="0" err="1"/>
              <a:t>Xcode</a:t>
            </a:r>
            <a:r>
              <a:rPr lang="en-US" dirty="0"/>
              <a:t> breakpoint!"</a:t>
            </a:r>
          </a:p>
          <a:p>
            <a:r>
              <a:rPr lang="en-US" dirty="0"/>
              <a:t>--Mail Tell Block</a:t>
            </a:r>
          </a:p>
          <a:p>
            <a:r>
              <a:rPr lang="en-US" b="1" dirty="0"/>
              <a:t>tell</a:t>
            </a:r>
            <a:r>
              <a:rPr lang="en-US" dirty="0"/>
              <a:t> </a:t>
            </a:r>
            <a:r>
              <a:rPr lang="en-US" i="1" dirty="0"/>
              <a:t>application</a:t>
            </a:r>
            <a:r>
              <a:rPr lang="en-US" dirty="0"/>
              <a:t> "Mail"</a:t>
            </a:r>
          </a:p>
          <a:p>
            <a:r>
              <a:rPr lang="en-US" dirty="0"/>
              <a:t>	--Create the message</a:t>
            </a:r>
          </a:p>
          <a:p>
            <a:r>
              <a:rPr lang="en-US" dirty="0"/>
              <a:t>	</a:t>
            </a:r>
            <a:r>
              <a:rPr lang="en-US" b="1" dirty="0"/>
              <a:t>set</a:t>
            </a:r>
            <a:r>
              <a:rPr lang="en-US" dirty="0"/>
              <a:t> </a:t>
            </a:r>
            <a:r>
              <a:rPr lang="en-US" dirty="0" err="1"/>
              <a:t>theMessage</a:t>
            </a:r>
            <a:r>
              <a:rPr lang="en-US" dirty="0"/>
              <a:t> </a:t>
            </a:r>
            <a:r>
              <a:rPr lang="en-US" b="1" dirty="0"/>
              <a:t>to</a:t>
            </a:r>
            <a:r>
              <a:rPr lang="en-US" dirty="0"/>
              <a:t> </a:t>
            </a:r>
            <a:r>
              <a:rPr lang="en-US" b="1" dirty="0"/>
              <a:t>make</a:t>
            </a:r>
            <a:r>
              <a:rPr lang="en-US" dirty="0"/>
              <a:t> new </a:t>
            </a:r>
            <a:r>
              <a:rPr lang="en-US" i="1" dirty="0"/>
              <a:t>outgoing message</a:t>
            </a:r>
            <a:r>
              <a:rPr lang="en-US" dirty="0"/>
              <a:t> with properties {</a:t>
            </a:r>
            <a:r>
              <a:rPr lang="en-US" dirty="0" err="1"/>
              <a:t>subject:theSubject</a:t>
            </a:r>
            <a:r>
              <a:rPr lang="en-US" dirty="0"/>
              <a:t>, </a:t>
            </a:r>
            <a:r>
              <a:rPr lang="en-US" dirty="0" err="1"/>
              <a:t>content:theContent</a:t>
            </a:r>
            <a:r>
              <a:rPr lang="en-US" dirty="0"/>
              <a:t>, </a:t>
            </a:r>
            <a:r>
              <a:rPr lang="en-US" dirty="0" err="1"/>
              <a:t>visible:true</a:t>
            </a:r>
            <a:r>
              <a:rPr lang="en-US" dirty="0"/>
              <a:t>}</a:t>
            </a:r>
          </a:p>
          <a:p>
            <a:r>
              <a:rPr lang="en-US" dirty="0"/>
              <a:t>	--Set a recipient</a:t>
            </a:r>
          </a:p>
          <a:p>
            <a:r>
              <a:rPr lang="en-US" dirty="0"/>
              <a:t>	</a:t>
            </a:r>
            <a:r>
              <a:rPr lang="en-US" b="1" dirty="0"/>
              <a:t>tell</a:t>
            </a:r>
            <a:r>
              <a:rPr lang="en-US" dirty="0"/>
              <a:t> </a:t>
            </a:r>
            <a:r>
              <a:rPr lang="en-US" dirty="0" err="1"/>
              <a:t>theMessage</a:t>
            </a:r>
            <a:endParaRPr lang="en-US" dirty="0"/>
          </a:p>
          <a:p>
            <a:pPr lvl="1"/>
            <a:r>
              <a:rPr lang="en-US" dirty="0"/>
              <a:t>		</a:t>
            </a:r>
            <a:r>
              <a:rPr lang="en-US" b="1" dirty="0"/>
              <a:t>make</a:t>
            </a:r>
            <a:r>
              <a:rPr lang="en-US" dirty="0"/>
              <a:t> new </a:t>
            </a:r>
            <a:r>
              <a:rPr lang="en-US" i="1" dirty="0"/>
              <a:t>to recipient</a:t>
            </a:r>
            <a:r>
              <a:rPr lang="en-US" dirty="0"/>
              <a:t> with properties {</a:t>
            </a:r>
            <a:r>
              <a:rPr lang="en-US" dirty="0" err="1"/>
              <a:t>name:recipientName</a:t>
            </a:r>
            <a:r>
              <a:rPr lang="en-US" dirty="0"/>
              <a:t>, </a:t>
            </a:r>
            <a:r>
              <a:rPr lang="en-US" dirty="0" err="1"/>
              <a:t>address:recipientAddress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		--Send the Message</a:t>
            </a:r>
          </a:p>
          <a:p>
            <a:pPr lvl="1"/>
            <a:r>
              <a:rPr lang="en-US" dirty="0"/>
              <a:t>		</a:t>
            </a:r>
            <a:r>
              <a:rPr lang="en-US" b="1" dirty="0"/>
              <a:t>send</a:t>
            </a:r>
            <a:endParaRPr lang="en-US" dirty="0"/>
          </a:p>
          <a:p>
            <a:r>
              <a:rPr lang="en-US" dirty="0"/>
              <a:t>	</a:t>
            </a:r>
            <a:r>
              <a:rPr lang="en-US" b="1" dirty="0"/>
              <a:t>end</a:t>
            </a:r>
            <a:r>
              <a:rPr lang="en-US" dirty="0"/>
              <a:t> </a:t>
            </a:r>
            <a:r>
              <a:rPr lang="en-US" b="1" dirty="0"/>
              <a:t>tell</a:t>
            </a:r>
            <a:endParaRPr lang="en-US" dirty="0"/>
          </a:p>
          <a:p>
            <a:r>
              <a:rPr lang="en-US" b="1" dirty="0"/>
              <a:t>end</a:t>
            </a:r>
            <a:r>
              <a:rPr lang="en-US" dirty="0"/>
              <a:t> </a:t>
            </a:r>
            <a:r>
              <a:rPr lang="en-US" b="1" dirty="0"/>
              <a:t>tell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6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248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￼AppleScript Breakpoint 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Action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183898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Opportunities?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7400" y="35814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Benefits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0352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629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Capture OpenGL ES Frame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5781"/>
            <a:ext cx="5776437" cy="4769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1066800"/>
            <a:ext cx="243840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OpenGL ES Debugging is </a:t>
            </a:r>
            <a:r>
              <a:rPr lang="en-US" dirty="0" smtClean="0"/>
              <a:t>presented comprehensively </a:t>
            </a:r>
            <a:r>
              <a:rPr lang="en-US" dirty="0"/>
              <a:t>in the second part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6862317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629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Debugger Command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 descr="Screen Shot 2013-08-13 at 21.51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295400"/>
            <a:ext cx="5753499" cy="3454640"/>
          </a:xfrm>
          <a:prstGeom prst="rect">
            <a:avLst/>
          </a:prstGeom>
          <a:ln/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14850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629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Log Message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7" descr="Screen Shot 2013-08-13 at 21.55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875" y="977561"/>
            <a:ext cx="5766200" cy="48898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94062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248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￼Shell Command Breakpoint Action</a:t>
            </a:r>
            <a:endParaRPr lang="en-US" sz="2800" dirty="0" smtClean="0">
              <a:solidFill>
                <a:srgbClr val="F2EDE6"/>
              </a:solidFill>
              <a:cs typeface="Arial" pitchFamily="34" charset="0"/>
            </a:endParaRP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pic>
        <p:nvPicPr>
          <p:cNvPr id="2" name="Picture 1" descr="Screen Shot 2013-08-03 at 01.56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905000"/>
            <a:ext cx="4183669" cy="2603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52400" y="105787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command-line programs using shell commands</a:t>
            </a:r>
            <a:r>
              <a:rPr lang="en-US" dirty="0" smtClean="0"/>
              <a:t>. For </a:t>
            </a:r>
            <a:r>
              <a:rPr lang="en-US" dirty="0"/>
              <a:t>example you </a:t>
            </a:r>
            <a:r>
              <a:rPr lang="en-US" dirty="0" smtClean="0"/>
              <a:t>can take screenshot and check </a:t>
            </a:r>
            <a:r>
              <a:rPr lang="en-US" dirty="0"/>
              <a:t>memory leaks using external </a:t>
            </a:r>
            <a:r>
              <a:rPr lang="en-US" dirty="0" smtClean="0"/>
              <a:t>tools.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3800874"/>
            <a:ext cx="4419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pple Symbols"/>
                <a:cs typeface="Apple Symbols"/>
              </a:rPr>
              <a:t>Command: </a:t>
            </a:r>
            <a:r>
              <a:rPr lang="en-US" sz="2000" dirty="0" err="1" smtClean="0">
                <a:latin typeface="Apple Symbols"/>
                <a:cs typeface="Apple Symbols"/>
              </a:rPr>
              <a:t>sh</a:t>
            </a:r>
            <a:endParaRPr lang="en-US" sz="2000" dirty="0" smtClean="0">
              <a:latin typeface="Apple Symbols"/>
              <a:cs typeface="Apple Symbols"/>
            </a:endParaRPr>
          </a:p>
          <a:p>
            <a:r>
              <a:rPr lang="en-US" sz="2000" dirty="0" smtClean="0">
                <a:latin typeface="Apple Symbols"/>
                <a:cs typeface="Apple Symbols"/>
              </a:rPr>
              <a:t>/</a:t>
            </a:r>
            <a:r>
              <a:rPr lang="en-US" sz="2000" dirty="0">
                <a:latin typeface="Apple Symbols"/>
                <a:cs typeface="Apple Symbols"/>
              </a:rPr>
              <a:t>Users/</a:t>
            </a:r>
            <a:r>
              <a:rPr lang="en-US" sz="2000" dirty="0" err="1">
                <a:latin typeface="Apple Symbols"/>
                <a:cs typeface="Apple Symbols"/>
              </a:rPr>
              <a:t>dawidplaneta</a:t>
            </a:r>
            <a:r>
              <a:rPr lang="en-US" sz="2000" dirty="0">
                <a:latin typeface="Apple Symbols"/>
                <a:cs typeface="Apple Symbols"/>
              </a:rPr>
              <a:t>/Desktop/</a:t>
            </a:r>
            <a:r>
              <a:rPr lang="en-US" sz="2000" dirty="0" err="1">
                <a:latin typeface="Apple Symbols"/>
                <a:cs typeface="Apple Symbols"/>
              </a:rPr>
              <a:t>leakScript.sh</a:t>
            </a:r>
            <a:endParaRPr lang="en-US" sz="2000" dirty="0">
              <a:latin typeface="Apple Symbols"/>
              <a:cs typeface="Apple Symbol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636097"/>
            <a:ext cx="88392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pple Symbols"/>
                <a:cs typeface="Apple Symbols"/>
              </a:rPr>
              <a:t>#!/bin/bash</a:t>
            </a:r>
          </a:p>
          <a:p>
            <a:r>
              <a:rPr lang="en-US" sz="2000" dirty="0">
                <a:latin typeface="Apple Symbols"/>
                <a:cs typeface="Apple Symbols"/>
              </a:rPr>
              <a:t>leaks -</a:t>
            </a:r>
            <a:r>
              <a:rPr lang="en-US" sz="2000" dirty="0" err="1">
                <a:latin typeface="Apple Symbols"/>
                <a:cs typeface="Apple Symbols"/>
              </a:rPr>
              <a:t>nocontext</a:t>
            </a:r>
            <a:r>
              <a:rPr lang="en-US" sz="2000" dirty="0">
                <a:latin typeface="Apple Symbols"/>
                <a:cs typeface="Apple Symbols"/>
              </a:rPr>
              <a:t> -</a:t>
            </a:r>
            <a:r>
              <a:rPr lang="en-US" sz="2000" dirty="0" err="1">
                <a:latin typeface="Apple Symbols"/>
                <a:cs typeface="Apple Symbols"/>
              </a:rPr>
              <a:t>nostacks</a:t>
            </a:r>
            <a:r>
              <a:rPr lang="en-US" sz="2000" dirty="0">
                <a:latin typeface="Apple Symbols"/>
                <a:cs typeface="Apple Symbols"/>
              </a:rPr>
              <a:t> iPhone\ Simulator &gt; $HOME/Desktop/</a:t>
            </a:r>
            <a:r>
              <a:rPr lang="en-US" sz="2000" dirty="0" err="1">
                <a:latin typeface="Apple Symbols"/>
                <a:cs typeface="Apple Symbols"/>
              </a:rPr>
              <a:t>simLeaks.txt</a:t>
            </a:r>
            <a:endParaRPr lang="en-US" sz="2000" dirty="0">
              <a:latin typeface="Apple Symbols"/>
              <a:cs typeface="Apple Symbols"/>
            </a:endParaRPr>
          </a:p>
          <a:p>
            <a:r>
              <a:rPr lang="en-US" sz="2000" dirty="0">
                <a:latin typeface="Apple Symbols"/>
                <a:cs typeface="Apple Symbols"/>
              </a:rPr>
              <a:t>exit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1917960"/>
            <a:ext cx="4419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pple Symbols"/>
                <a:cs typeface="Apple Symbols"/>
              </a:rPr>
              <a:t>Command</a:t>
            </a:r>
            <a:r>
              <a:rPr lang="en-US" sz="2000" dirty="0">
                <a:latin typeface="Apple Symbols"/>
                <a:cs typeface="Apple Symbols"/>
              </a:rPr>
              <a:t>: </a:t>
            </a:r>
            <a:r>
              <a:rPr lang="en-US" sz="2000" dirty="0" err="1">
                <a:latin typeface="Apple Symbols"/>
                <a:cs typeface="Apple Symbols"/>
              </a:rPr>
              <a:t>screencapture</a:t>
            </a:r>
            <a:endParaRPr lang="en-US" sz="2000" dirty="0" smtClean="0">
              <a:latin typeface="Apple Symbols"/>
              <a:cs typeface="Apple Symbols"/>
            </a:endParaRPr>
          </a:p>
          <a:p>
            <a:r>
              <a:rPr lang="en-US" sz="2000" dirty="0" smtClean="0">
                <a:latin typeface="Apple Symbols"/>
                <a:cs typeface="Apple Symbols"/>
              </a:rPr>
              <a:t>/</a:t>
            </a:r>
            <a:r>
              <a:rPr lang="en-US" sz="2000" dirty="0">
                <a:latin typeface="Apple Symbols"/>
                <a:cs typeface="Apple Symbols"/>
              </a:rPr>
              <a:t>Users/</a:t>
            </a:r>
            <a:r>
              <a:rPr lang="en-US" sz="2000" dirty="0" err="1">
                <a:latin typeface="Apple Symbols"/>
                <a:cs typeface="Apple Symbols"/>
              </a:rPr>
              <a:t>dawidplaneta</a:t>
            </a:r>
            <a:r>
              <a:rPr lang="en-US" sz="2000" dirty="0" smtClean="0">
                <a:latin typeface="Apple Symbols"/>
                <a:cs typeface="Apple Symbols"/>
              </a:rPr>
              <a:t>/</a:t>
            </a:r>
            <a:r>
              <a:rPr lang="en-US" sz="2000" dirty="0">
                <a:latin typeface="Apple Symbols"/>
                <a:cs typeface="Apple Symbols"/>
              </a:rPr>
              <a:t>Desktop/</a:t>
            </a:r>
            <a:r>
              <a:rPr lang="en-US" sz="2000" dirty="0" err="1">
                <a:solidFill>
                  <a:schemeClr val="tx1"/>
                </a:solidFill>
                <a:latin typeface="Apple Symbols"/>
                <a:cs typeface="Apple Symbols"/>
              </a:rPr>
              <a:t>screenshot.png</a:t>
            </a:r>
            <a:endParaRPr lang="en-US" sz="2000" dirty="0">
              <a:latin typeface="Apple Symbols"/>
              <a:cs typeface="Apple Symbol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30122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 call our script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708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629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Sharing Breakpoints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 descr="Screen Shot 2013-08-13 at 22.06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13" y="762000"/>
            <a:ext cx="9144000" cy="3192343"/>
          </a:xfrm>
          <a:prstGeom prst="rect">
            <a:avLst/>
          </a:prstGeom>
          <a:ln>
            <a:solidFill>
              <a:srgbClr val="E46C0A"/>
            </a:solidFill>
          </a:ln>
        </p:spPr>
      </p:pic>
      <p:pic>
        <p:nvPicPr>
          <p:cNvPr id="8" name="Picture 7" descr="Screen Shot 2013-08-13 at 22.06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07" y="2667000"/>
            <a:ext cx="4216693" cy="3518144"/>
          </a:xfrm>
          <a:prstGeom prst="rect">
            <a:avLst/>
          </a:prstGeom>
          <a:ln>
            <a:solidFill>
              <a:srgbClr val="E46C0A"/>
            </a:solidFill>
          </a:ln>
        </p:spPr>
      </p:pic>
    </p:spTree>
    <p:extLst>
      <p:ext uri="{BB962C8B-B14F-4D97-AF65-F5344CB8AC3E}">
        <p14:creationId xmlns:p14="http://schemas.microsoft.com/office/powerpoint/2010/main" val="525372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629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Breakpoint 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commands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999602"/>
              </p:ext>
            </p:extLst>
          </p:nvPr>
        </p:nvGraphicFramePr>
        <p:xfrm>
          <a:off x="609600" y="1143000"/>
          <a:ext cx="7924800" cy="48717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00400"/>
                <a:gridCol w="47244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Set a breakpoint at all functions named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main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break main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breakpoint set --name main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br</a:t>
                      </a:r>
                      <a:r>
                        <a:rPr lang="en-US" sz="1400" dirty="0" smtClean="0"/>
                        <a:t> s -n main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b main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Set a breakpoint in file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test.c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at line 12.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break test.c:12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breakpoint set --file </a:t>
                      </a:r>
                      <a:r>
                        <a:rPr lang="en-US" sz="1400" dirty="0" err="1" smtClean="0"/>
                        <a:t>test.c</a:t>
                      </a:r>
                      <a:r>
                        <a:rPr lang="en-US" sz="1400" dirty="0" smtClean="0"/>
                        <a:t> --line 12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br</a:t>
                      </a:r>
                      <a:r>
                        <a:rPr lang="en-US" sz="1400" dirty="0" smtClean="0"/>
                        <a:t> s -f </a:t>
                      </a:r>
                      <a:r>
                        <a:rPr lang="en-US" sz="1400" dirty="0" err="1" smtClean="0"/>
                        <a:t>test.c</a:t>
                      </a:r>
                      <a:r>
                        <a:rPr lang="en-US" sz="1400" dirty="0" smtClean="0"/>
                        <a:t> -l 12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b test.c:12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Set a breakpoint at all C++ methods whose 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</a:rPr>
                        <a:t>basename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 is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main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break main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breakpoint set --method main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br</a:t>
                      </a:r>
                      <a:r>
                        <a:rPr lang="en-US" sz="1400" dirty="0" smtClean="0"/>
                        <a:t> s -M main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Set a breakpoint at and object C function: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-[</a:t>
                      </a:r>
                      <a:r>
                        <a:rPr lang="en-US" sz="1600" b="1" dirty="0" err="1" smtClean="0">
                          <a:solidFill>
                            <a:srgbClr val="FFFFFF"/>
                          </a:solidFill>
                        </a:rPr>
                        <a:t>NSString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FFFFFF"/>
                          </a:solidFill>
                        </a:rPr>
                        <a:t>stringWithFormat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:]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break -[</a:t>
                      </a:r>
                      <a:r>
                        <a:rPr lang="en-US" sz="1400" dirty="0" err="1" smtClean="0"/>
                        <a:t>NSString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stringWithFormat</a:t>
                      </a:r>
                      <a:r>
                        <a:rPr lang="en-US" sz="1400" dirty="0" smtClean="0"/>
                        <a:t>:]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breakpoint set --name "-[</a:t>
                      </a:r>
                      <a:r>
                        <a:rPr lang="en-US" sz="1400" dirty="0" err="1" smtClean="0"/>
                        <a:t>NSString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stringWithFormat</a:t>
                      </a:r>
                      <a:r>
                        <a:rPr lang="en-US" sz="1400" dirty="0" smtClean="0"/>
                        <a:t>:]"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b -[</a:t>
                      </a:r>
                      <a:r>
                        <a:rPr lang="en-US" sz="1400" dirty="0" err="1" smtClean="0"/>
                        <a:t>NSString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stringWithFormat</a:t>
                      </a:r>
                      <a:r>
                        <a:rPr lang="en-US" sz="1400" dirty="0" smtClean="0"/>
                        <a:t>:]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Set a breakpoint at all Objective C methods whose selector is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count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break count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breakpoint set --selector count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br</a:t>
                      </a:r>
                      <a:r>
                        <a:rPr lang="en-US" sz="1400" dirty="0" smtClean="0"/>
                        <a:t> s -S count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369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629400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Breakpoint 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commands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2EDE6"/>
                </a:solidFill>
                <a:cs typeface="Arial" pitchFamily="34" charset="0"/>
              </a:rPr>
              <a:t>Set a conditional breakpoint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err="1" smtClean="0"/>
              <a:t>iOS</a:t>
            </a:r>
            <a:r>
              <a:rPr lang="pl-PL" dirty="0" smtClean="0"/>
              <a:t> Debugging | Part 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1752600"/>
            <a:ext cx="7924800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 breakpoint set --selector example2: -c '</a:t>
            </a:r>
            <a:r>
              <a:rPr lang="en-US" sz="2000" b="1" dirty="0" err="1">
                <a:latin typeface="Apple Symbols"/>
                <a:cs typeface="Apple Symbols"/>
              </a:rPr>
              <a:t>i</a:t>
            </a:r>
            <a:r>
              <a:rPr lang="en-US" sz="2000" b="1" dirty="0">
                <a:latin typeface="Apple Symbols"/>
                <a:cs typeface="Apple Symbols"/>
              </a:rPr>
              <a:t>==</a:t>
            </a:r>
            <a:r>
              <a:rPr lang="en-US" sz="2000" b="1" dirty="0" smtClean="0">
                <a:latin typeface="Apple Symbols"/>
                <a:cs typeface="Apple Symbols"/>
              </a:rPr>
              <a:t>2’</a:t>
            </a:r>
          </a:p>
          <a:p>
            <a:endParaRPr lang="en-US" sz="2000" dirty="0">
              <a:latin typeface="Apple Symbols"/>
              <a:cs typeface="Apple Symbols"/>
            </a:endParaRPr>
          </a:p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 breakpoint </a:t>
            </a:r>
            <a:r>
              <a:rPr lang="en-US" sz="2000" b="1" dirty="0" smtClean="0">
                <a:latin typeface="Apple Symbols"/>
                <a:cs typeface="Apple Symbols"/>
              </a:rPr>
              <a:t>set </a:t>
            </a:r>
            <a:r>
              <a:rPr lang="en-US" sz="2000" b="1" dirty="0">
                <a:latin typeface="Apple Symbols"/>
                <a:cs typeface="Apple Symbols"/>
              </a:rPr>
              <a:t>-S example3: -c '(BOOL)[$</a:t>
            </a:r>
            <a:r>
              <a:rPr lang="en-US" sz="2000" b="1" dirty="0" err="1">
                <a:latin typeface="Apple Symbols"/>
                <a:cs typeface="Apple Symbols"/>
              </a:rPr>
              <a:t>eax</a:t>
            </a:r>
            <a:r>
              <a:rPr lang="en-US" sz="2000" b="1" dirty="0">
                <a:latin typeface="Apple Symbols"/>
                <a:cs typeface="Apple Symbols"/>
              </a:rPr>
              <a:t> </a:t>
            </a:r>
            <a:r>
              <a:rPr lang="en-US" sz="2000" b="1" dirty="0" err="1">
                <a:latin typeface="Apple Symbols"/>
                <a:cs typeface="Apple Symbols"/>
              </a:rPr>
              <a:t>isEqualToString</a:t>
            </a:r>
            <a:r>
              <a:rPr lang="en-US" sz="2000" b="1" dirty="0">
                <a:latin typeface="Apple Symbols"/>
                <a:cs typeface="Apple Symbols"/>
              </a:rPr>
              <a:t>:@"Password2"]'</a:t>
            </a:r>
          </a:p>
          <a:p>
            <a:r>
              <a:rPr lang="en-US" sz="2000" dirty="0">
                <a:latin typeface="Apple Symbols"/>
                <a:cs typeface="Apple Symbols"/>
              </a:rPr>
              <a:t>Breakpoint 3: where = example`-[</a:t>
            </a:r>
            <a:r>
              <a:rPr lang="en-US" sz="2000" dirty="0" err="1">
                <a:latin typeface="Apple Symbols"/>
                <a:cs typeface="Apple Symbols"/>
              </a:rPr>
              <a:t>ViewController</a:t>
            </a:r>
            <a:r>
              <a:rPr lang="en-US" sz="2000" dirty="0">
                <a:latin typeface="Apple Symbols"/>
                <a:cs typeface="Apple Symbols"/>
              </a:rPr>
              <a:t> example3:] + 32 at ViewController.m:60, address = 0x00002e10</a:t>
            </a:r>
          </a:p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 breakpoint command </a:t>
            </a:r>
            <a:r>
              <a:rPr lang="en-US" sz="2000" b="1" dirty="0" smtClean="0">
                <a:latin typeface="Apple Symbols"/>
                <a:cs typeface="Apple Symbols"/>
              </a:rPr>
              <a:t>add</a:t>
            </a:r>
            <a:br>
              <a:rPr lang="en-US" sz="2000" b="1" dirty="0" smtClean="0">
                <a:latin typeface="Apple Symbols"/>
                <a:cs typeface="Apple Symbols"/>
              </a:rPr>
            </a:br>
            <a:r>
              <a:rPr lang="en-US" sz="2000" dirty="0" smtClean="0">
                <a:latin typeface="Apple Symbols"/>
                <a:cs typeface="Apple Symbols"/>
              </a:rPr>
              <a:t>Enter </a:t>
            </a:r>
            <a:r>
              <a:rPr lang="en-US" sz="2000" dirty="0">
                <a:latin typeface="Apple Symbols"/>
                <a:cs typeface="Apple Symbols"/>
              </a:rPr>
              <a:t>your debugger command(s).  Type 'DONE' to end.</a:t>
            </a:r>
          </a:p>
          <a:p>
            <a:r>
              <a:rPr lang="en-US" sz="2000" dirty="0">
                <a:latin typeface="Apple Symbols"/>
                <a:cs typeface="Apple Symbols"/>
              </a:rPr>
              <a:t>&gt; </a:t>
            </a:r>
            <a:r>
              <a:rPr lang="en-US" sz="2000" dirty="0" err="1">
                <a:latin typeface="Apple Symbols"/>
                <a:cs typeface="Apple Symbols"/>
              </a:rPr>
              <a:t>expr</a:t>
            </a:r>
            <a:r>
              <a:rPr lang="en-US" sz="2000" dirty="0">
                <a:latin typeface="Apple Symbols"/>
                <a:cs typeface="Apple Symbols"/>
              </a:rPr>
              <a:t> </a:t>
            </a:r>
            <a:r>
              <a:rPr lang="en-US" sz="2000" dirty="0" err="1">
                <a:latin typeface="Apple Symbols"/>
                <a:cs typeface="Apple Symbols"/>
              </a:rPr>
              <a:t>str</a:t>
            </a:r>
            <a:r>
              <a:rPr lang="en-US" sz="2000" dirty="0">
                <a:latin typeface="Apple Symbols"/>
                <a:cs typeface="Apple Symbols"/>
              </a:rPr>
              <a:t>=@"</a:t>
            </a:r>
            <a:r>
              <a:rPr lang="en-US" sz="2000" dirty="0" err="1">
                <a:latin typeface="Apple Symbols"/>
                <a:cs typeface="Apple Symbols"/>
              </a:rPr>
              <a:t>newPassword</a:t>
            </a:r>
            <a:r>
              <a:rPr lang="en-US" sz="2000" dirty="0">
                <a:latin typeface="Apple Symbols"/>
                <a:cs typeface="Apple Symbols"/>
              </a:rPr>
              <a:t>"</a:t>
            </a:r>
          </a:p>
          <a:p>
            <a:r>
              <a:rPr lang="en-US" sz="2000" dirty="0">
                <a:latin typeface="Apple Symbols"/>
                <a:cs typeface="Apple Symbols"/>
              </a:rPr>
              <a:t>&gt; c</a:t>
            </a:r>
          </a:p>
          <a:p>
            <a:r>
              <a:rPr lang="en-US" sz="2000" dirty="0">
                <a:latin typeface="Apple Symbols"/>
                <a:cs typeface="Apple Symbols"/>
              </a:rPr>
              <a:t>&gt; DONE</a:t>
            </a:r>
            <a:endParaRPr lang="en-US" sz="2000" dirty="0" smtClean="0">
              <a:latin typeface="Apple Symbols"/>
              <a:cs typeface="Apple Symbol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572000"/>
            <a:ext cx="64770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- (void)example2:(</a:t>
            </a:r>
            <a:r>
              <a:rPr lang="en-US" dirty="0" err="1"/>
              <a:t>NSInteger</a:t>
            </a:r>
            <a:r>
              <a:rPr lang="en-US" dirty="0"/>
              <a:t>)</a:t>
            </a:r>
            <a:r>
              <a:rPr lang="en-US" dirty="0" err="1"/>
              <a:t>i</a:t>
            </a:r>
            <a:r>
              <a:rPr lang="en-US" dirty="0"/>
              <a:t>{ </a:t>
            </a:r>
            <a:r>
              <a:rPr lang="en-US" dirty="0" err="1"/>
              <a:t>NSLog</a:t>
            </a:r>
            <a:r>
              <a:rPr lang="en-US" dirty="0"/>
              <a:t>(@"example2: %</a:t>
            </a:r>
            <a:r>
              <a:rPr lang="en-US" dirty="0" err="1"/>
              <a:t>i</a:t>
            </a:r>
            <a:r>
              <a:rPr lang="en-US" dirty="0"/>
              <a:t>", </a:t>
            </a:r>
            <a:r>
              <a:rPr lang="en-US" dirty="0" err="1"/>
              <a:t>i</a:t>
            </a:r>
            <a:r>
              <a:rPr lang="en-US" dirty="0"/>
              <a:t>); }</a:t>
            </a:r>
          </a:p>
          <a:p>
            <a:r>
              <a:rPr lang="en-US" dirty="0"/>
              <a:t>- (</a:t>
            </a:r>
            <a:r>
              <a:rPr lang="en-US" dirty="0" err="1"/>
              <a:t>NSString</a:t>
            </a:r>
            <a:r>
              <a:rPr lang="en-US" dirty="0"/>
              <a:t>*)example3:(</a:t>
            </a:r>
            <a:r>
              <a:rPr lang="en-US" dirty="0" err="1"/>
              <a:t>NSString</a:t>
            </a:r>
            <a:r>
              <a:rPr lang="en-US" dirty="0"/>
              <a:t>*)</a:t>
            </a:r>
            <a:r>
              <a:rPr lang="en-US" dirty="0" err="1"/>
              <a:t>str</a:t>
            </a:r>
            <a:r>
              <a:rPr lang="en-US" dirty="0"/>
              <a:t>{ return </a:t>
            </a:r>
            <a:r>
              <a:rPr lang="en-US" dirty="0" err="1"/>
              <a:t>str</a:t>
            </a:r>
            <a:r>
              <a:rPr lang="en-US" dirty="0"/>
              <a:t>; }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r>
              <a:rPr lang="en-US" dirty="0" err="1"/>
              <a:t>NSLog</a:t>
            </a:r>
            <a:r>
              <a:rPr lang="en-US" dirty="0"/>
              <a:t>(@"password: %@",[self example3:@"Password1"]);</a:t>
            </a:r>
          </a:p>
          <a:p>
            <a:r>
              <a:rPr lang="en-US" dirty="0" err="1"/>
              <a:t>NSLog</a:t>
            </a:r>
            <a:r>
              <a:rPr lang="en-US" dirty="0"/>
              <a:t>(@"password: %@",[self example3:@"Password2"]);</a:t>
            </a:r>
          </a:p>
        </p:txBody>
      </p:sp>
    </p:spTree>
    <p:extLst>
      <p:ext uri="{BB962C8B-B14F-4D97-AF65-F5344CB8AC3E}">
        <p14:creationId xmlns:p14="http://schemas.microsoft.com/office/powerpoint/2010/main" val="40096846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629400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Breakpoint 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commands</a:t>
            </a:r>
            <a:endParaRPr lang="en-US" sz="2800" dirty="0">
              <a:solidFill>
                <a:srgbClr val="F2EDE6"/>
              </a:solidFill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2EDE6"/>
                </a:solidFill>
                <a:cs typeface="Arial" pitchFamily="34" charset="0"/>
              </a:rPr>
              <a:t>Setting a regular expression breakpoint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2667000"/>
            <a:ext cx="792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Match every method from class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093184"/>
            <a:ext cx="7924800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pple Symbols"/>
                <a:cs typeface="Apple Symbols"/>
              </a:rPr>
              <a:t>(</a:t>
            </a:r>
            <a:r>
              <a:rPr lang="en-US" sz="2000" dirty="0" err="1" smtClean="0">
                <a:latin typeface="Apple Symbols"/>
                <a:cs typeface="Apple Symbols"/>
              </a:rPr>
              <a:t>lldb</a:t>
            </a:r>
            <a:r>
              <a:rPr lang="en-US" sz="2000" dirty="0" smtClean="0">
                <a:latin typeface="Apple Symbols"/>
                <a:cs typeface="Apple Symbols"/>
              </a:rPr>
              <a:t>) breakpoint </a:t>
            </a:r>
            <a:r>
              <a:rPr lang="en-US" sz="2000" dirty="0">
                <a:latin typeface="Apple Symbols"/>
                <a:cs typeface="Apple Symbols"/>
              </a:rPr>
              <a:t>set --</a:t>
            </a:r>
            <a:r>
              <a:rPr lang="en-US" sz="2000" dirty="0" err="1">
                <a:latin typeface="Apple Symbols"/>
                <a:cs typeface="Apple Symbols"/>
              </a:rPr>
              <a:t>func</a:t>
            </a:r>
            <a:r>
              <a:rPr lang="en-US" sz="2000" dirty="0">
                <a:latin typeface="Apple Symbols"/>
                <a:cs typeface="Apple Symbols"/>
              </a:rPr>
              <a:t>-regex </a:t>
            </a:r>
            <a:r>
              <a:rPr lang="en-US" sz="2000" dirty="0" smtClean="0">
                <a:latin typeface="Apple Symbols"/>
                <a:cs typeface="Apple Symbols"/>
              </a:rPr>
              <a:t>CLASS_NAME</a:t>
            </a:r>
            <a:br>
              <a:rPr lang="en-US" sz="2000" dirty="0" smtClean="0">
                <a:latin typeface="Apple Symbols"/>
                <a:cs typeface="Apple Symbols"/>
              </a:rPr>
            </a:br>
            <a:r>
              <a:rPr lang="en-US" sz="2000" dirty="0">
                <a:latin typeface="Apple Symbols"/>
                <a:cs typeface="Apple Symbols"/>
              </a:rPr>
              <a:t/>
            </a:r>
            <a:br>
              <a:rPr lang="en-US" sz="2000" dirty="0">
                <a:latin typeface="Apple Symbols"/>
                <a:cs typeface="Apple Symbols"/>
              </a:rPr>
            </a:br>
            <a:r>
              <a:rPr lang="en-US" sz="2000" dirty="0">
                <a:latin typeface="Apple Symbols"/>
                <a:cs typeface="Apple Symbols"/>
              </a:rPr>
              <a:t>(</a:t>
            </a:r>
            <a:r>
              <a:rPr lang="en-US" sz="2000" dirty="0" err="1">
                <a:latin typeface="Apple Symbols"/>
                <a:cs typeface="Apple Symbols"/>
              </a:rPr>
              <a:t>lldb</a:t>
            </a:r>
            <a:r>
              <a:rPr lang="en-US" sz="2000" dirty="0">
                <a:latin typeface="Apple Symbols"/>
                <a:cs typeface="Apple Symbols"/>
              </a:rPr>
              <a:t>) </a:t>
            </a:r>
            <a:r>
              <a:rPr lang="en-US" sz="2000" dirty="0" smtClean="0">
                <a:latin typeface="Apple Symbols"/>
                <a:cs typeface="Apple Symbols"/>
              </a:rPr>
              <a:t>breakpoint </a:t>
            </a:r>
            <a:r>
              <a:rPr lang="en-US" sz="2000" dirty="0">
                <a:latin typeface="Apple Symbols"/>
                <a:cs typeface="Apple Symbols"/>
              </a:rPr>
              <a:t>set --</a:t>
            </a:r>
            <a:r>
              <a:rPr lang="en-US" sz="2000" dirty="0" err="1">
                <a:latin typeface="Apple Symbols"/>
                <a:cs typeface="Apple Symbols"/>
              </a:rPr>
              <a:t>func</a:t>
            </a:r>
            <a:r>
              <a:rPr lang="en-US" sz="2000" dirty="0">
                <a:latin typeface="Apple Symbols"/>
                <a:cs typeface="Apple Symbols"/>
              </a:rPr>
              <a:t>-regex "\[</a:t>
            </a:r>
            <a:r>
              <a:rPr lang="en-US" sz="2000" dirty="0" smtClean="0">
                <a:latin typeface="Apple Symbols"/>
                <a:cs typeface="Apple Symbols"/>
              </a:rPr>
              <a:t>CLASS_NAME</a:t>
            </a:r>
            <a:r>
              <a:rPr lang="en-US" sz="2000" dirty="0">
                <a:latin typeface="Apple Symbols"/>
                <a:cs typeface="Apple Symbols"/>
              </a:rPr>
              <a:t>"</a:t>
            </a:r>
            <a:br>
              <a:rPr lang="en-US" sz="2000" dirty="0">
                <a:latin typeface="Apple Symbols"/>
                <a:cs typeface="Apple Symbols"/>
              </a:rPr>
            </a:br>
            <a:r>
              <a:rPr lang="en-US" sz="2000" dirty="0">
                <a:latin typeface="Apple Symbols"/>
                <a:cs typeface="Apple Symbols"/>
              </a:rPr>
              <a:t/>
            </a:r>
            <a:br>
              <a:rPr lang="en-US" sz="2000" dirty="0">
                <a:latin typeface="Apple Symbols"/>
                <a:cs typeface="Apple Symbols"/>
              </a:rPr>
            </a:br>
            <a:r>
              <a:rPr lang="en-US" sz="2000" dirty="0">
                <a:latin typeface="Apple Symbols"/>
                <a:cs typeface="Apple Symbols"/>
              </a:rPr>
              <a:t>(</a:t>
            </a:r>
            <a:r>
              <a:rPr lang="en-US" sz="2000" dirty="0" err="1">
                <a:latin typeface="Apple Symbols"/>
                <a:cs typeface="Apple Symbols"/>
              </a:rPr>
              <a:t>lldb</a:t>
            </a:r>
            <a:r>
              <a:rPr lang="en-US" sz="2000" dirty="0">
                <a:latin typeface="Apple Symbols"/>
                <a:cs typeface="Apple Symbols"/>
              </a:rPr>
              <a:t>) </a:t>
            </a:r>
            <a:r>
              <a:rPr lang="en-US" sz="2000" dirty="0" smtClean="0">
                <a:latin typeface="Apple Symbols"/>
                <a:cs typeface="Apple Symbols"/>
              </a:rPr>
              <a:t>breakpoint </a:t>
            </a:r>
            <a:r>
              <a:rPr lang="en-US" sz="2000" dirty="0">
                <a:latin typeface="Apple Symbols"/>
                <a:cs typeface="Apple Symbols"/>
              </a:rPr>
              <a:t>set --</a:t>
            </a:r>
            <a:r>
              <a:rPr lang="en-US" sz="2000" dirty="0" err="1">
                <a:latin typeface="Apple Symbols"/>
                <a:cs typeface="Apple Symbols"/>
              </a:rPr>
              <a:t>func</a:t>
            </a:r>
            <a:r>
              <a:rPr lang="en-US" sz="2000" dirty="0">
                <a:latin typeface="Apple Symbols"/>
                <a:cs typeface="Apple Symbols"/>
              </a:rPr>
              <a:t>-regex "\</a:t>
            </a:r>
            <a:r>
              <a:rPr lang="en-US" sz="2000" dirty="0" smtClean="0">
                <a:latin typeface="Apple Symbols"/>
                <a:cs typeface="Apple Symbols"/>
              </a:rPr>
              <a:t>[CLASS_NAME METHOD_NAME:</a:t>
            </a:r>
            <a:r>
              <a:rPr lang="en-US" sz="2000" dirty="0">
                <a:latin typeface="Apple Symbols"/>
                <a:cs typeface="Apple Symbols"/>
              </a:rPr>
              <a:t>\]"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876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Match every function in the shared library.</a:t>
            </a:r>
          </a:p>
          <a:p>
            <a:r>
              <a:rPr lang="en-US" dirty="0"/>
              <a:t>The regular expression '.' will match any string that has at least one character in it, so we will use that.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867400"/>
            <a:ext cx="79248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pple Symbols"/>
                <a:cs typeface="Apple Symbols"/>
              </a:rPr>
              <a:t>(</a:t>
            </a:r>
            <a:r>
              <a:rPr lang="en-US" sz="2000" dirty="0" err="1" smtClean="0">
                <a:latin typeface="Apple Symbols"/>
                <a:cs typeface="Apple Symbols"/>
              </a:rPr>
              <a:t>lldb</a:t>
            </a:r>
            <a:r>
              <a:rPr lang="en-US" sz="2000" dirty="0" smtClean="0">
                <a:latin typeface="Apple Symbols"/>
                <a:cs typeface="Apple Symbols"/>
              </a:rPr>
              <a:t>) breakpoint </a:t>
            </a:r>
            <a:r>
              <a:rPr lang="en-US" sz="2000" dirty="0">
                <a:latin typeface="Apple Symbols"/>
                <a:cs typeface="Apple Symbols"/>
              </a:rPr>
              <a:t>set --</a:t>
            </a:r>
            <a:r>
              <a:rPr lang="en-US" sz="2000" dirty="0" err="1">
                <a:latin typeface="Apple Symbols"/>
                <a:cs typeface="Apple Symbols"/>
              </a:rPr>
              <a:t>func</a:t>
            </a:r>
            <a:r>
              <a:rPr lang="en-US" sz="2000" dirty="0">
                <a:latin typeface="Apple Symbols"/>
                <a:cs typeface="Apple Symbols"/>
              </a:rPr>
              <a:t>-regex=. --</a:t>
            </a:r>
            <a:r>
              <a:rPr lang="en-US" sz="2000" dirty="0" err="1">
                <a:latin typeface="Apple Symbols"/>
                <a:cs typeface="Apple Symbols"/>
              </a:rPr>
              <a:t>shlib</a:t>
            </a:r>
            <a:r>
              <a:rPr lang="en-US" sz="2000" dirty="0">
                <a:latin typeface="Apple Symbols"/>
                <a:cs typeface="Apple Symbols"/>
              </a:rPr>
              <a:t>=libsqlite3.dylib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672994"/>
              </p:ext>
            </p:extLst>
          </p:nvPr>
        </p:nvGraphicFramePr>
        <p:xfrm>
          <a:off x="609600" y="1620520"/>
          <a:ext cx="792480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47244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Set a breakpoint by regular expression on source file contents.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gdb</a:t>
                      </a:r>
                      <a:r>
                        <a:rPr lang="en-US" sz="1600" dirty="0" smtClean="0"/>
                        <a:t>) </a:t>
                      </a:r>
                      <a:r>
                        <a:rPr lang="en-US" sz="1600" dirty="0" err="1" smtClean="0"/>
                        <a:t>rbreak</a:t>
                      </a:r>
                      <a:r>
                        <a:rPr lang="en-US" sz="1600" dirty="0" smtClean="0"/>
                        <a:t> regular-expression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lldb</a:t>
                      </a:r>
                      <a:r>
                        <a:rPr lang="en-US" sz="1600" dirty="0" smtClean="0"/>
                        <a:t>) breakpoint set --</a:t>
                      </a:r>
                      <a:r>
                        <a:rPr lang="en-US" sz="1600" dirty="0" err="1" smtClean="0"/>
                        <a:t>func</a:t>
                      </a:r>
                      <a:r>
                        <a:rPr lang="en-US" sz="1600" dirty="0" smtClean="0"/>
                        <a:t>-regex regular-expression</a:t>
                      </a:r>
                    </a:p>
                    <a:p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lldb</a:t>
                      </a:r>
                      <a:r>
                        <a:rPr lang="en-US" sz="1600" dirty="0" smtClean="0"/>
                        <a:t>) </a:t>
                      </a:r>
                      <a:r>
                        <a:rPr lang="en-US" sz="1600" dirty="0" err="1" smtClean="0"/>
                        <a:t>br</a:t>
                      </a:r>
                      <a:r>
                        <a:rPr lang="en-US" sz="1600" dirty="0" smtClean="0"/>
                        <a:t> s -r regular-expression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81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400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Question</a:t>
            </a:r>
            <a:endParaRPr lang="en-US" sz="2800" dirty="0" smtClean="0">
              <a:solidFill>
                <a:srgbClr val="F2EDE6"/>
              </a:solidFill>
              <a:cs typeface="Arial" pitchFamily="34" charset="0"/>
            </a:endParaRP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990600"/>
            <a:ext cx="8839200" cy="507831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Apple Symbols"/>
                <a:cs typeface="Apple Symbols"/>
              </a:rPr>
              <a:t>(</a:t>
            </a:r>
            <a:r>
              <a:rPr lang="en-US" b="1" dirty="0" err="1">
                <a:latin typeface="Apple Symbols"/>
                <a:cs typeface="Apple Symbols"/>
              </a:rPr>
              <a:t>lldb</a:t>
            </a:r>
            <a:r>
              <a:rPr lang="en-US" b="1" dirty="0">
                <a:latin typeface="Apple Symbols"/>
                <a:cs typeface="Apple Symbols"/>
              </a:rPr>
              <a:t>) </a:t>
            </a:r>
            <a:r>
              <a:rPr lang="en-US" dirty="0">
                <a:latin typeface="Apple Symbols"/>
                <a:cs typeface="Apple Symbols"/>
              </a:rPr>
              <a:t>breakpoint set --name "-[</a:t>
            </a:r>
            <a:r>
              <a:rPr lang="en-US" dirty="0" err="1">
                <a:latin typeface="Apple Symbols"/>
                <a:cs typeface="Apple Symbols"/>
              </a:rPr>
              <a:t>UIResponder</a:t>
            </a:r>
            <a:r>
              <a:rPr lang="en-US" dirty="0">
                <a:latin typeface="Apple Symbols"/>
                <a:cs typeface="Apple Symbols"/>
              </a:rPr>
              <a:t> </a:t>
            </a:r>
            <a:r>
              <a:rPr lang="en-US" dirty="0" err="1">
                <a:latin typeface="Apple Symbols"/>
                <a:cs typeface="Apple Symbols"/>
              </a:rPr>
              <a:t>touchesEnded:withEvent</a:t>
            </a:r>
            <a:r>
              <a:rPr lang="en-US" dirty="0">
                <a:latin typeface="Apple Symbols"/>
                <a:cs typeface="Apple Symbols"/>
              </a:rPr>
              <a:t>:]"</a:t>
            </a:r>
          </a:p>
          <a:p>
            <a:r>
              <a:rPr lang="en-US" dirty="0">
                <a:latin typeface="Apple Symbols"/>
                <a:cs typeface="Apple Symbols"/>
              </a:rPr>
              <a:t>Breakpoint 2: where = </a:t>
            </a:r>
            <a:r>
              <a:rPr lang="en-US" dirty="0" err="1">
                <a:latin typeface="Apple Symbols"/>
                <a:cs typeface="Apple Symbols"/>
              </a:rPr>
              <a:t>UIKit</a:t>
            </a:r>
            <a:r>
              <a:rPr lang="en-US" dirty="0">
                <a:latin typeface="Apple Symbols"/>
                <a:cs typeface="Apple Symbols"/>
              </a:rPr>
              <a:t>`-[</a:t>
            </a:r>
            <a:r>
              <a:rPr lang="en-US" dirty="0" err="1">
                <a:latin typeface="Apple Symbols"/>
                <a:cs typeface="Apple Symbols"/>
              </a:rPr>
              <a:t>UIResponder</a:t>
            </a:r>
            <a:r>
              <a:rPr lang="en-US" dirty="0">
                <a:latin typeface="Apple Symbols"/>
                <a:cs typeface="Apple Symbols"/>
              </a:rPr>
              <a:t> </a:t>
            </a:r>
            <a:r>
              <a:rPr lang="en-US" dirty="0" err="1">
                <a:latin typeface="Apple Symbols"/>
                <a:cs typeface="Apple Symbols"/>
              </a:rPr>
              <a:t>touchesEnded:withEvent</a:t>
            </a:r>
            <a:r>
              <a:rPr lang="en-US" dirty="0">
                <a:latin typeface="Apple Symbols"/>
                <a:cs typeface="Apple Symbols"/>
              </a:rPr>
              <a:t>:], address = 0x02cc898e</a:t>
            </a:r>
          </a:p>
          <a:p>
            <a:r>
              <a:rPr lang="en-US" b="1" dirty="0">
                <a:latin typeface="Apple Symbols"/>
                <a:cs typeface="Apple Symbols"/>
              </a:rPr>
              <a:t>(</a:t>
            </a:r>
            <a:r>
              <a:rPr lang="en-US" b="1" dirty="0" err="1">
                <a:latin typeface="Apple Symbols"/>
                <a:cs typeface="Apple Symbols"/>
              </a:rPr>
              <a:t>lldb</a:t>
            </a:r>
            <a:r>
              <a:rPr lang="en-US" b="1" dirty="0">
                <a:latin typeface="Apple Symbols"/>
                <a:cs typeface="Apple Symbols"/>
              </a:rPr>
              <a:t>) disassemble --frame</a:t>
            </a:r>
          </a:p>
          <a:p>
            <a:r>
              <a:rPr lang="en-US" dirty="0" err="1">
                <a:latin typeface="Apple Symbols"/>
                <a:cs typeface="Apple Symbols"/>
              </a:rPr>
              <a:t>UIKit</a:t>
            </a:r>
            <a:r>
              <a:rPr lang="en-US" dirty="0">
                <a:latin typeface="Apple Symbols"/>
                <a:cs typeface="Apple Symbols"/>
              </a:rPr>
              <a:t>`-[</a:t>
            </a:r>
            <a:r>
              <a:rPr lang="en-US" dirty="0" err="1">
                <a:latin typeface="Apple Symbols"/>
                <a:cs typeface="Apple Symbols"/>
              </a:rPr>
              <a:t>UIResponder</a:t>
            </a:r>
            <a:r>
              <a:rPr lang="en-US" dirty="0">
                <a:latin typeface="Apple Symbols"/>
                <a:cs typeface="Apple Symbols"/>
              </a:rPr>
              <a:t> </a:t>
            </a:r>
            <a:r>
              <a:rPr lang="en-US" dirty="0" err="1">
                <a:latin typeface="Apple Symbols"/>
                <a:cs typeface="Apple Symbols"/>
              </a:rPr>
              <a:t>touchesEnded:withEvent</a:t>
            </a:r>
            <a:r>
              <a:rPr lang="en-US" dirty="0">
                <a:latin typeface="Apple Symbols"/>
                <a:cs typeface="Apple Symbols"/>
              </a:rPr>
              <a:t>:]:</a:t>
            </a:r>
          </a:p>
          <a:p>
            <a:r>
              <a:rPr lang="en-US" dirty="0">
                <a:latin typeface="Apple Symbols"/>
                <a:cs typeface="Apple Symbols"/>
              </a:rPr>
              <a:t>-&gt; </a:t>
            </a:r>
            <a:r>
              <a:rPr lang="en-US" b="1" dirty="0">
                <a:solidFill>
                  <a:srgbClr val="14A4BC"/>
                </a:solidFill>
                <a:latin typeface="Apple Symbols"/>
                <a:cs typeface="Apple Symbols"/>
              </a:rPr>
              <a:t>0x2cc898e:  </a:t>
            </a:r>
            <a:r>
              <a:rPr lang="en-US" b="1" dirty="0" err="1">
                <a:solidFill>
                  <a:srgbClr val="14A4BC"/>
                </a:solidFill>
                <a:latin typeface="Apple Symbols"/>
                <a:cs typeface="Apple Symbols"/>
              </a:rPr>
              <a:t>pushl</a:t>
            </a:r>
            <a:r>
              <a:rPr lang="en-US" b="1" dirty="0">
                <a:solidFill>
                  <a:srgbClr val="14A4BC"/>
                </a:solidFill>
                <a:latin typeface="Apple Symbols"/>
                <a:cs typeface="Apple Symbols"/>
              </a:rPr>
              <a:t>  %</a:t>
            </a:r>
            <a:r>
              <a:rPr lang="en-US" b="1" dirty="0" err="1">
                <a:solidFill>
                  <a:srgbClr val="14A4BC"/>
                </a:solidFill>
                <a:latin typeface="Apple Symbols"/>
                <a:cs typeface="Apple Symbols"/>
              </a:rPr>
              <a:t>ebp</a:t>
            </a:r>
            <a:endParaRPr lang="en-US" b="1" dirty="0">
              <a:solidFill>
                <a:srgbClr val="14A4BC"/>
              </a:solidFill>
              <a:latin typeface="Apple Symbols"/>
              <a:cs typeface="Apple Symbols"/>
            </a:endParaRPr>
          </a:p>
          <a:p>
            <a:r>
              <a:rPr lang="en-US" b="1" dirty="0">
                <a:solidFill>
                  <a:srgbClr val="14A4BC"/>
                </a:solidFill>
                <a:latin typeface="Apple Symbols"/>
                <a:cs typeface="Apple Symbols"/>
              </a:rPr>
              <a:t>   0x2cc898f:  </a:t>
            </a:r>
            <a:r>
              <a:rPr lang="en-US" b="1" dirty="0" err="1">
                <a:solidFill>
                  <a:srgbClr val="14A4BC"/>
                </a:solidFill>
                <a:latin typeface="Apple Symbols"/>
                <a:cs typeface="Apple Symbols"/>
              </a:rPr>
              <a:t>movl</a:t>
            </a:r>
            <a:r>
              <a:rPr lang="en-US" b="1" dirty="0">
                <a:solidFill>
                  <a:srgbClr val="14A4BC"/>
                </a:solidFill>
                <a:latin typeface="Apple Symbols"/>
                <a:cs typeface="Apple Symbols"/>
              </a:rPr>
              <a:t>   %</a:t>
            </a:r>
            <a:r>
              <a:rPr lang="en-US" b="1" dirty="0" err="1">
                <a:solidFill>
                  <a:srgbClr val="14A4BC"/>
                </a:solidFill>
                <a:latin typeface="Apple Symbols"/>
                <a:cs typeface="Apple Symbols"/>
              </a:rPr>
              <a:t>esp</a:t>
            </a:r>
            <a:r>
              <a:rPr lang="en-US" b="1" dirty="0">
                <a:solidFill>
                  <a:srgbClr val="14A4BC"/>
                </a:solidFill>
                <a:latin typeface="Apple Symbols"/>
                <a:cs typeface="Apple Symbols"/>
              </a:rPr>
              <a:t>, %</a:t>
            </a:r>
            <a:r>
              <a:rPr lang="en-US" b="1" dirty="0" err="1">
                <a:solidFill>
                  <a:srgbClr val="14A4BC"/>
                </a:solidFill>
                <a:latin typeface="Apple Symbols"/>
                <a:cs typeface="Apple Symbols"/>
              </a:rPr>
              <a:t>ebp</a:t>
            </a:r>
            <a:endParaRPr lang="en-US" b="1" dirty="0">
              <a:solidFill>
                <a:srgbClr val="14A4BC"/>
              </a:solidFill>
              <a:latin typeface="Apple Symbols"/>
              <a:cs typeface="Apple Symbols"/>
            </a:endParaRPr>
          </a:p>
          <a:p>
            <a:r>
              <a:rPr lang="en-US" b="1" dirty="0">
                <a:solidFill>
                  <a:srgbClr val="14A4BC"/>
                </a:solidFill>
                <a:latin typeface="Apple Symbols"/>
                <a:cs typeface="Apple Symbols"/>
              </a:rPr>
              <a:t>   0x2cc8991:  </a:t>
            </a:r>
            <a:r>
              <a:rPr lang="en-US" b="1" dirty="0" err="1">
                <a:solidFill>
                  <a:srgbClr val="14A4BC"/>
                </a:solidFill>
                <a:latin typeface="Apple Symbols"/>
                <a:cs typeface="Apple Symbols"/>
              </a:rPr>
              <a:t>subl</a:t>
            </a:r>
            <a:r>
              <a:rPr lang="en-US" b="1" dirty="0">
                <a:solidFill>
                  <a:srgbClr val="14A4BC"/>
                </a:solidFill>
                <a:latin typeface="Apple Symbols"/>
                <a:cs typeface="Apple Symbols"/>
              </a:rPr>
              <a:t>   $8, %</a:t>
            </a:r>
            <a:r>
              <a:rPr lang="en-US" b="1" dirty="0" err="1">
                <a:solidFill>
                  <a:srgbClr val="14A4BC"/>
                </a:solidFill>
                <a:latin typeface="Apple Symbols"/>
                <a:cs typeface="Apple Symbols"/>
              </a:rPr>
              <a:t>esp</a:t>
            </a:r>
            <a:endParaRPr lang="en-US" b="1" dirty="0">
              <a:solidFill>
                <a:srgbClr val="14A4BC"/>
              </a:solidFill>
              <a:latin typeface="Apple Symbols"/>
              <a:cs typeface="Apple Symbols"/>
            </a:endParaRPr>
          </a:p>
          <a:p>
            <a:r>
              <a:rPr lang="en-US" dirty="0">
                <a:latin typeface="Apple Symbols"/>
                <a:cs typeface="Apple Symbols"/>
              </a:rPr>
              <a:t>   0x2cc8994:  </a:t>
            </a:r>
            <a:r>
              <a:rPr lang="en-US" dirty="0" err="1">
                <a:latin typeface="Apple Symbols"/>
                <a:cs typeface="Apple Symbols"/>
              </a:rPr>
              <a:t>movl</a:t>
            </a:r>
            <a:r>
              <a:rPr lang="en-US" dirty="0">
                <a:latin typeface="Apple Symbols"/>
                <a:cs typeface="Apple Symbols"/>
              </a:rPr>
              <a:t>   20(%</a:t>
            </a:r>
            <a:r>
              <a:rPr lang="en-US" dirty="0" err="1">
                <a:latin typeface="Apple Symbols"/>
                <a:cs typeface="Apple Symbols"/>
              </a:rPr>
              <a:t>ebp</a:t>
            </a:r>
            <a:r>
              <a:rPr lang="en-US" dirty="0">
                <a:latin typeface="Apple Symbols"/>
                <a:cs typeface="Apple Symbols"/>
              </a:rPr>
              <a:t>), %</a:t>
            </a:r>
            <a:r>
              <a:rPr lang="en-US" dirty="0" err="1">
                <a:latin typeface="Apple Symbols"/>
                <a:cs typeface="Apple Symbols"/>
              </a:rPr>
              <a:t>eax</a:t>
            </a:r>
            <a:endParaRPr lang="en-US" dirty="0">
              <a:latin typeface="Apple Symbols"/>
              <a:cs typeface="Apple Symbols"/>
            </a:endParaRPr>
          </a:p>
          <a:p>
            <a:r>
              <a:rPr lang="en-US" dirty="0">
                <a:latin typeface="Apple Symbols"/>
                <a:cs typeface="Apple Symbols"/>
              </a:rPr>
              <a:t>   0x2cc8997:  </a:t>
            </a:r>
            <a:r>
              <a:rPr lang="en-US" dirty="0" err="1">
                <a:latin typeface="Apple Symbols"/>
                <a:cs typeface="Apple Symbols"/>
              </a:rPr>
              <a:t>movl</a:t>
            </a:r>
            <a:r>
              <a:rPr lang="en-US" dirty="0">
                <a:latin typeface="Apple Symbols"/>
                <a:cs typeface="Apple Symbols"/>
              </a:rPr>
              <a:t>   %</a:t>
            </a:r>
            <a:r>
              <a:rPr lang="en-US" dirty="0" err="1">
                <a:latin typeface="Apple Symbols"/>
                <a:cs typeface="Apple Symbols"/>
              </a:rPr>
              <a:t>eax</a:t>
            </a:r>
            <a:r>
              <a:rPr lang="en-US" dirty="0">
                <a:latin typeface="Apple Symbols"/>
                <a:cs typeface="Apple Symbols"/>
              </a:rPr>
              <a:t>, 4(%</a:t>
            </a:r>
            <a:r>
              <a:rPr lang="en-US" dirty="0" err="1">
                <a:latin typeface="Apple Symbols"/>
                <a:cs typeface="Apple Symbols"/>
              </a:rPr>
              <a:t>esp</a:t>
            </a:r>
            <a:r>
              <a:rPr lang="en-US" dirty="0">
                <a:latin typeface="Apple Symbols"/>
                <a:cs typeface="Apple Symbols"/>
              </a:rPr>
              <a:t>)</a:t>
            </a:r>
          </a:p>
          <a:p>
            <a:r>
              <a:rPr lang="en-US" dirty="0">
                <a:latin typeface="Apple Symbols"/>
                <a:cs typeface="Apple Symbols"/>
              </a:rPr>
              <a:t>   0x2cc899b:  </a:t>
            </a:r>
            <a:r>
              <a:rPr lang="en-US" dirty="0" err="1">
                <a:latin typeface="Apple Symbols"/>
                <a:cs typeface="Apple Symbols"/>
              </a:rPr>
              <a:t>movl</a:t>
            </a:r>
            <a:r>
              <a:rPr lang="en-US" dirty="0">
                <a:latin typeface="Apple Symbols"/>
                <a:cs typeface="Apple Symbols"/>
              </a:rPr>
              <a:t>   16(%</a:t>
            </a:r>
            <a:r>
              <a:rPr lang="en-US" dirty="0" err="1">
                <a:latin typeface="Apple Symbols"/>
                <a:cs typeface="Apple Symbols"/>
              </a:rPr>
              <a:t>ebp</a:t>
            </a:r>
            <a:r>
              <a:rPr lang="en-US" dirty="0">
                <a:latin typeface="Apple Symbols"/>
                <a:cs typeface="Apple Symbols"/>
              </a:rPr>
              <a:t>), %</a:t>
            </a:r>
            <a:r>
              <a:rPr lang="en-US" dirty="0" err="1">
                <a:latin typeface="Apple Symbols"/>
                <a:cs typeface="Apple Symbols"/>
              </a:rPr>
              <a:t>eax</a:t>
            </a:r>
            <a:endParaRPr lang="en-US" dirty="0">
              <a:latin typeface="Apple Symbols"/>
              <a:cs typeface="Apple Symbols"/>
            </a:endParaRPr>
          </a:p>
          <a:p>
            <a:r>
              <a:rPr lang="en-US" dirty="0">
                <a:latin typeface="Apple Symbols"/>
                <a:cs typeface="Apple Symbols"/>
              </a:rPr>
              <a:t>   0x2cc899e:  </a:t>
            </a:r>
            <a:r>
              <a:rPr lang="en-US" dirty="0" err="1">
                <a:latin typeface="Apple Symbols"/>
                <a:cs typeface="Apple Symbols"/>
              </a:rPr>
              <a:t>movl</a:t>
            </a:r>
            <a:r>
              <a:rPr lang="en-US" dirty="0">
                <a:latin typeface="Apple Symbols"/>
                <a:cs typeface="Apple Symbols"/>
              </a:rPr>
              <a:t>   %</a:t>
            </a:r>
            <a:r>
              <a:rPr lang="en-US" dirty="0" err="1">
                <a:latin typeface="Apple Symbols"/>
                <a:cs typeface="Apple Symbols"/>
              </a:rPr>
              <a:t>eax</a:t>
            </a:r>
            <a:r>
              <a:rPr lang="en-US" dirty="0">
                <a:latin typeface="Apple Symbols"/>
                <a:cs typeface="Apple Symbols"/>
              </a:rPr>
              <a:t>, (%</a:t>
            </a:r>
            <a:r>
              <a:rPr lang="en-US" dirty="0" err="1">
                <a:latin typeface="Apple Symbols"/>
                <a:cs typeface="Apple Symbols"/>
              </a:rPr>
              <a:t>esp</a:t>
            </a:r>
            <a:r>
              <a:rPr lang="en-US" dirty="0">
                <a:latin typeface="Apple Symbols"/>
                <a:cs typeface="Apple Symbols"/>
              </a:rPr>
              <a:t>)</a:t>
            </a:r>
          </a:p>
          <a:p>
            <a:r>
              <a:rPr lang="en-US" dirty="0">
                <a:latin typeface="Apple Symbols"/>
                <a:cs typeface="Apple Symbols"/>
              </a:rPr>
              <a:t>   0x2cc89a1:  </a:t>
            </a:r>
            <a:r>
              <a:rPr lang="en-US" dirty="0" err="1">
                <a:latin typeface="Apple Symbols"/>
                <a:cs typeface="Apple Symbols"/>
              </a:rPr>
              <a:t>movl</a:t>
            </a:r>
            <a:r>
              <a:rPr lang="en-US" dirty="0">
                <a:latin typeface="Apple Symbols"/>
                <a:cs typeface="Apple Symbols"/>
              </a:rPr>
              <a:t>   8(%</a:t>
            </a:r>
            <a:r>
              <a:rPr lang="en-US" dirty="0" err="1">
                <a:latin typeface="Apple Symbols"/>
                <a:cs typeface="Apple Symbols"/>
              </a:rPr>
              <a:t>ebp</a:t>
            </a:r>
            <a:r>
              <a:rPr lang="en-US" dirty="0">
                <a:latin typeface="Apple Symbols"/>
                <a:cs typeface="Apple Symbols"/>
              </a:rPr>
              <a:t>), %</a:t>
            </a:r>
            <a:r>
              <a:rPr lang="en-US" dirty="0" err="1">
                <a:latin typeface="Apple Symbols"/>
                <a:cs typeface="Apple Symbols"/>
              </a:rPr>
              <a:t>ecx</a:t>
            </a:r>
            <a:endParaRPr lang="en-US" dirty="0">
              <a:latin typeface="Apple Symbols"/>
              <a:cs typeface="Apple Symbols"/>
            </a:endParaRPr>
          </a:p>
          <a:p>
            <a:r>
              <a:rPr lang="en-US" dirty="0">
                <a:latin typeface="Apple Symbols"/>
                <a:cs typeface="Apple Symbols"/>
              </a:rPr>
              <a:t>   0x2cc89a4:  </a:t>
            </a:r>
            <a:r>
              <a:rPr lang="en-US" dirty="0" err="1">
                <a:latin typeface="Apple Symbols"/>
                <a:cs typeface="Apple Symbols"/>
              </a:rPr>
              <a:t>movl</a:t>
            </a:r>
            <a:r>
              <a:rPr lang="en-US" dirty="0">
                <a:latin typeface="Apple Symbols"/>
                <a:cs typeface="Apple Symbols"/>
              </a:rPr>
              <a:t>   12(%</a:t>
            </a:r>
            <a:r>
              <a:rPr lang="en-US" dirty="0" err="1">
                <a:latin typeface="Apple Symbols"/>
                <a:cs typeface="Apple Symbols"/>
              </a:rPr>
              <a:t>ebp</a:t>
            </a:r>
            <a:r>
              <a:rPr lang="en-US" dirty="0">
                <a:latin typeface="Apple Symbols"/>
                <a:cs typeface="Apple Symbols"/>
              </a:rPr>
              <a:t>), %</a:t>
            </a:r>
            <a:r>
              <a:rPr lang="en-US" dirty="0" err="1">
                <a:latin typeface="Apple Symbols"/>
                <a:cs typeface="Apple Symbols"/>
              </a:rPr>
              <a:t>edx</a:t>
            </a:r>
            <a:endParaRPr lang="en-US" dirty="0">
              <a:latin typeface="Apple Symbols"/>
              <a:cs typeface="Apple Symbols"/>
            </a:endParaRPr>
          </a:p>
          <a:p>
            <a:r>
              <a:rPr lang="en-US" dirty="0">
                <a:latin typeface="Apple Symbols"/>
                <a:cs typeface="Apple Symbols"/>
              </a:rPr>
              <a:t>   0x2cc89a7:  </a:t>
            </a:r>
            <a:r>
              <a:rPr lang="en-US" dirty="0" err="1">
                <a:latin typeface="Apple Symbols"/>
                <a:cs typeface="Apple Symbols"/>
              </a:rPr>
              <a:t>calll</a:t>
            </a:r>
            <a:r>
              <a:rPr lang="en-US" dirty="0">
                <a:latin typeface="Apple Symbols"/>
                <a:cs typeface="Apple Symbols"/>
              </a:rPr>
              <a:t>  0x2cc882d                 ; </a:t>
            </a:r>
            <a:r>
              <a:rPr lang="en-US" dirty="0" err="1">
                <a:latin typeface="Apple Symbols"/>
                <a:cs typeface="Apple Symbols"/>
              </a:rPr>
              <a:t>forwardTouchMethod</a:t>
            </a:r>
            <a:endParaRPr lang="en-US" dirty="0">
              <a:latin typeface="Apple Symbols"/>
              <a:cs typeface="Apple Symbols"/>
            </a:endParaRPr>
          </a:p>
          <a:p>
            <a:r>
              <a:rPr lang="en-US" dirty="0">
                <a:latin typeface="Apple Symbols"/>
                <a:cs typeface="Apple Symbols"/>
              </a:rPr>
              <a:t>   0x2cc89ac:  </a:t>
            </a:r>
            <a:r>
              <a:rPr lang="en-US" dirty="0" err="1">
                <a:latin typeface="Apple Symbols"/>
                <a:cs typeface="Apple Symbols"/>
              </a:rPr>
              <a:t>addl</a:t>
            </a:r>
            <a:r>
              <a:rPr lang="en-US" dirty="0">
                <a:latin typeface="Apple Symbols"/>
                <a:cs typeface="Apple Symbols"/>
              </a:rPr>
              <a:t>   $8, %</a:t>
            </a:r>
            <a:r>
              <a:rPr lang="en-US" dirty="0" err="1">
                <a:latin typeface="Apple Symbols"/>
                <a:cs typeface="Apple Symbols"/>
              </a:rPr>
              <a:t>esp</a:t>
            </a:r>
            <a:endParaRPr lang="en-US" dirty="0">
              <a:latin typeface="Apple Symbols"/>
              <a:cs typeface="Apple Symbols"/>
            </a:endParaRPr>
          </a:p>
          <a:p>
            <a:r>
              <a:rPr lang="en-US" dirty="0">
                <a:latin typeface="Apple Symbols"/>
                <a:cs typeface="Apple Symbols"/>
              </a:rPr>
              <a:t>   0x2cc89af:  </a:t>
            </a:r>
            <a:r>
              <a:rPr lang="en-US" dirty="0" err="1">
                <a:latin typeface="Apple Symbols"/>
                <a:cs typeface="Apple Symbols"/>
              </a:rPr>
              <a:t>popl</a:t>
            </a:r>
            <a:r>
              <a:rPr lang="en-US" dirty="0">
                <a:latin typeface="Apple Symbols"/>
                <a:cs typeface="Apple Symbols"/>
              </a:rPr>
              <a:t>   %</a:t>
            </a:r>
            <a:r>
              <a:rPr lang="en-US" dirty="0" err="1">
                <a:latin typeface="Apple Symbols"/>
                <a:cs typeface="Apple Symbols"/>
              </a:rPr>
              <a:t>ebp</a:t>
            </a:r>
            <a:endParaRPr lang="en-US" dirty="0">
              <a:latin typeface="Apple Symbols"/>
              <a:cs typeface="Apple Symbols"/>
            </a:endParaRPr>
          </a:p>
          <a:p>
            <a:r>
              <a:rPr lang="en-US" dirty="0">
                <a:latin typeface="Apple Symbols"/>
                <a:cs typeface="Apple Symbols"/>
              </a:rPr>
              <a:t>   0x2cc89b0:  ret    </a:t>
            </a:r>
          </a:p>
          <a:p>
            <a:r>
              <a:rPr lang="en-US" dirty="0">
                <a:latin typeface="Apple Symbols"/>
                <a:cs typeface="Apple Symbols"/>
              </a:rPr>
              <a:t>(</a:t>
            </a:r>
            <a:r>
              <a:rPr lang="en-US" dirty="0" err="1">
                <a:latin typeface="Apple Symbols"/>
                <a:cs typeface="Apple Symbols"/>
              </a:rPr>
              <a:t>lldb</a:t>
            </a:r>
            <a:r>
              <a:rPr lang="en-US" dirty="0">
                <a:latin typeface="Apple Symbols"/>
                <a:cs typeface="Apple Symbols"/>
              </a:rPr>
              <a:t>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0" y="3352800"/>
            <a:ext cx="3733800" cy="5847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 err="1" smtClean="0"/>
              <a:t>ebp</a:t>
            </a:r>
            <a:r>
              <a:rPr lang="en-US" sz="1600" dirty="0" smtClean="0"/>
              <a:t> -- used </a:t>
            </a:r>
            <a:r>
              <a:rPr lang="en-US" sz="1600" dirty="0"/>
              <a:t>to access data on </a:t>
            </a:r>
            <a:r>
              <a:rPr lang="en-US" sz="1600" dirty="0" smtClean="0"/>
              <a:t>stack</a:t>
            </a:r>
          </a:p>
          <a:p>
            <a:r>
              <a:rPr lang="en-US" sz="1600" dirty="0" err="1"/>
              <a:t>opcode</a:t>
            </a:r>
            <a:r>
              <a:rPr lang="en-US" sz="1600" dirty="0"/>
              <a:t> </a:t>
            </a:r>
            <a:r>
              <a:rPr lang="en-US" sz="1600" b="1" dirty="0"/>
              <a:t>source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dest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1847671"/>
            <a:ext cx="37338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push </a:t>
            </a:r>
            <a:r>
              <a:rPr lang="en-US" dirty="0" err="1" smtClean="0"/>
              <a:t>ebp</a:t>
            </a:r>
            <a:endParaRPr lang="en-US" dirty="0"/>
          </a:p>
          <a:p>
            <a:r>
              <a:rPr lang="en-US" dirty="0"/>
              <a:t>copy stack pointer to </a:t>
            </a:r>
            <a:r>
              <a:rPr lang="en-US" dirty="0" err="1"/>
              <a:t>ebp</a:t>
            </a:r>
            <a:endParaRPr lang="en-US" dirty="0"/>
          </a:p>
          <a:p>
            <a:r>
              <a:rPr lang="en-US" dirty="0"/>
              <a:t>make space on stack for local data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66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040639"/>
            <a:ext cx="792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553831"/>
            <a:ext cx="79248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pple Symbols"/>
                <a:cs typeface="Apple Symbols"/>
              </a:rPr>
              <a:t>(</a:t>
            </a:r>
            <a:r>
              <a:rPr lang="en-US" sz="2000" dirty="0" err="1">
                <a:latin typeface="Apple Symbols"/>
                <a:cs typeface="Apple Symbols"/>
              </a:rPr>
              <a:t>lldb</a:t>
            </a:r>
            <a:r>
              <a:rPr lang="en-US" sz="2000" dirty="0" smtClean="0">
                <a:latin typeface="Apple Symbols"/>
                <a:cs typeface="Apple Symbols"/>
              </a:rPr>
              <a:t>) breakpoint </a:t>
            </a:r>
            <a:r>
              <a:rPr lang="en-US" sz="2000" dirty="0">
                <a:latin typeface="Apple Symbols"/>
                <a:cs typeface="Apple Symbols"/>
              </a:rPr>
              <a:t>set --</a:t>
            </a:r>
            <a:r>
              <a:rPr lang="en-US" sz="2000" dirty="0" err="1">
                <a:latin typeface="Apple Symbols"/>
                <a:cs typeface="Apple Symbols"/>
              </a:rPr>
              <a:t>func</a:t>
            </a:r>
            <a:r>
              <a:rPr lang="en-US" sz="2000" dirty="0">
                <a:latin typeface="Apple Symbols"/>
                <a:cs typeface="Apple Symbols"/>
              </a:rPr>
              <a:t>-regex "\[</a:t>
            </a:r>
            <a:r>
              <a:rPr lang="en-US" sz="2000" dirty="0" err="1">
                <a:latin typeface="Apple Symbols"/>
                <a:cs typeface="Apple Symbols"/>
              </a:rPr>
              <a:t>DaPSPortfolioListDetailViewController</a:t>
            </a:r>
            <a:r>
              <a:rPr lang="en-US" sz="2000" dirty="0">
                <a:latin typeface="Apple Symbols"/>
                <a:cs typeface="Apple Symbols"/>
              </a:rPr>
              <a:t>"</a:t>
            </a:r>
            <a:r>
              <a:rPr lang="en-US" sz="2000" dirty="0" smtClean="0">
                <a:latin typeface="Apple Symbols"/>
                <a:cs typeface="Apple Symbols"/>
              </a:rPr>
              <a:t/>
            </a:r>
            <a:br>
              <a:rPr lang="en-US" sz="2000" dirty="0" smtClean="0">
                <a:latin typeface="Apple Symbols"/>
                <a:cs typeface="Apple Symbols"/>
              </a:rPr>
            </a:br>
            <a:r>
              <a:rPr lang="en-US" sz="2000" dirty="0" smtClean="0">
                <a:latin typeface="Apple Symbols"/>
                <a:cs typeface="Apple Symbols"/>
              </a:rPr>
              <a:t>(</a:t>
            </a:r>
            <a:r>
              <a:rPr lang="en-US" sz="2000" dirty="0" err="1">
                <a:latin typeface="Apple Symbols"/>
                <a:cs typeface="Apple Symbols"/>
              </a:rPr>
              <a:t>lldb</a:t>
            </a:r>
            <a:r>
              <a:rPr lang="en-US" sz="2000" dirty="0">
                <a:latin typeface="Apple Symbols"/>
                <a:cs typeface="Apple Symbols"/>
              </a:rPr>
              <a:t>) breakpoint command add </a:t>
            </a:r>
            <a:r>
              <a:rPr lang="en-US" sz="2000" dirty="0" smtClean="0">
                <a:latin typeface="Apple Symbols"/>
                <a:cs typeface="Apple Symbols"/>
              </a:rPr>
              <a:t>13</a:t>
            </a:r>
            <a:r>
              <a:rPr lang="en-US" sz="2000" dirty="0">
                <a:latin typeface="Apple Symbols"/>
                <a:cs typeface="Apple Symbols"/>
              </a:rPr>
              <a:t/>
            </a:r>
            <a:br>
              <a:rPr lang="en-US" sz="2000" dirty="0">
                <a:latin typeface="Apple Symbols"/>
                <a:cs typeface="Apple Symbols"/>
              </a:rPr>
            </a:br>
            <a:r>
              <a:rPr lang="en-US" sz="2000" dirty="0">
                <a:latin typeface="Apple Symbols"/>
                <a:cs typeface="Apple Symbols"/>
              </a:rPr>
              <a:t>Enter your debugger command(s).  Type 'DONE' to end.</a:t>
            </a:r>
          </a:p>
          <a:p>
            <a:r>
              <a:rPr lang="en-US" sz="2000" dirty="0">
                <a:latin typeface="Apple Symbols"/>
                <a:cs typeface="Apple Symbols"/>
              </a:rPr>
              <a:t>&gt; script print "========="</a:t>
            </a:r>
          </a:p>
          <a:p>
            <a:r>
              <a:rPr lang="en-US" sz="2000" dirty="0">
                <a:latin typeface="Apple Symbols"/>
                <a:cs typeface="Apple Symbols"/>
              </a:rPr>
              <a:t>&gt; thread </a:t>
            </a:r>
            <a:r>
              <a:rPr lang="en-US" sz="2000" dirty="0" err="1">
                <a:latin typeface="Apple Symbols"/>
                <a:cs typeface="Apple Symbols"/>
              </a:rPr>
              <a:t>backtrace</a:t>
            </a:r>
            <a:endParaRPr lang="en-US" sz="2000" dirty="0">
              <a:latin typeface="Apple Symbols"/>
              <a:cs typeface="Apple Symbols"/>
            </a:endParaRPr>
          </a:p>
          <a:p>
            <a:r>
              <a:rPr lang="en-US" sz="2000" dirty="0">
                <a:latin typeface="Apple Symbols"/>
                <a:cs typeface="Apple Symbols"/>
              </a:rPr>
              <a:t>&gt; continue</a:t>
            </a:r>
          </a:p>
          <a:p>
            <a:r>
              <a:rPr lang="en-US" sz="2000" dirty="0">
                <a:latin typeface="Apple Symbols"/>
                <a:cs typeface="Apple Symbols"/>
              </a:rPr>
              <a:t>&gt; DONE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78713"/>
            <a:ext cx="6629400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Breakpoint commands examples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2EDE6"/>
                </a:solidFill>
                <a:cs typeface="Arial" pitchFamily="34" charset="0"/>
              </a:rPr>
              <a:t>Setting a regular expression breakpoint</a:t>
            </a:r>
          </a:p>
        </p:txBody>
      </p:sp>
      <p:pic>
        <p:nvPicPr>
          <p:cNvPr id="18" name="Picture 17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660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52600"/>
            <a:ext cx="792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286000"/>
            <a:ext cx="7924800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strike="sngStrike" dirty="0">
                <a:solidFill>
                  <a:schemeClr val="tx1"/>
                </a:solidFill>
                <a:latin typeface="Apple Symbols"/>
                <a:cs typeface="Apple Symbols"/>
              </a:rPr>
              <a:t>(</a:t>
            </a:r>
            <a:r>
              <a:rPr lang="en-US" sz="2000" strike="sngStrike" dirty="0" err="1">
                <a:solidFill>
                  <a:schemeClr val="tx1"/>
                </a:solidFill>
                <a:latin typeface="Apple Symbols"/>
                <a:cs typeface="Apple Symbols"/>
              </a:rPr>
              <a:t>lldb</a:t>
            </a:r>
            <a:r>
              <a:rPr lang="en-US" sz="2000" strike="sngStrike" dirty="0">
                <a:solidFill>
                  <a:schemeClr val="tx1"/>
                </a:solidFill>
                <a:latin typeface="Apple Symbols"/>
                <a:cs typeface="Apple Symbols"/>
              </a:rPr>
              <a:t>) </a:t>
            </a:r>
            <a:r>
              <a:rPr lang="en-US" sz="2000" strike="sngStrike" dirty="0" smtClean="0">
                <a:solidFill>
                  <a:schemeClr val="tx1"/>
                </a:solidFill>
                <a:latin typeface="Apple Symbols"/>
                <a:cs typeface="Apple Symbols"/>
              </a:rPr>
              <a:t>script global counter</a:t>
            </a:r>
            <a:endParaRPr lang="en-US" sz="2000" strike="sngStrike" dirty="0">
              <a:solidFill>
                <a:schemeClr val="tx1"/>
              </a:solidFill>
              <a:latin typeface="Apple Symbols"/>
              <a:cs typeface="Apple Symbols"/>
            </a:endParaRPr>
          </a:p>
          <a:p>
            <a:r>
              <a:rPr lang="en-US" sz="2000" strike="sngStrike" dirty="0">
                <a:solidFill>
                  <a:schemeClr val="tx1"/>
                </a:solidFill>
                <a:latin typeface="Apple Symbols"/>
                <a:cs typeface="Apple Symbols"/>
              </a:rPr>
              <a:t>(</a:t>
            </a:r>
            <a:r>
              <a:rPr lang="en-US" sz="2000" strike="sngStrike" dirty="0" err="1">
                <a:solidFill>
                  <a:schemeClr val="tx1"/>
                </a:solidFill>
                <a:latin typeface="Apple Symbols"/>
                <a:cs typeface="Apple Symbols"/>
              </a:rPr>
              <a:t>lldb</a:t>
            </a:r>
            <a:r>
              <a:rPr lang="en-US" sz="2000" strike="sngStrike" dirty="0">
                <a:solidFill>
                  <a:schemeClr val="tx1"/>
                </a:solidFill>
                <a:latin typeface="Apple Symbols"/>
                <a:cs typeface="Apple Symbols"/>
              </a:rPr>
              <a:t>) </a:t>
            </a:r>
            <a:r>
              <a:rPr lang="en-US" sz="2000" strike="sngStrike" dirty="0" smtClean="0">
                <a:solidFill>
                  <a:schemeClr val="tx1"/>
                </a:solidFill>
                <a:latin typeface="Apple Symbols"/>
                <a:cs typeface="Apple Symbols"/>
              </a:rPr>
              <a:t>script counter </a:t>
            </a:r>
            <a:r>
              <a:rPr lang="en-US" sz="2000" strike="sngStrike" dirty="0">
                <a:solidFill>
                  <a:schemeClr val="tx1"/>
                </a:solidFill>
                <a:latin typeface="Apple Symbols"/>
                <a:cs typeface="Apple Symbols"/>
              </a:rPr>
              <a:t>= </a:t>
            </a:r>
            <a:r>
              <a:rPr lang="en-US" sz="2000" strike="sngStrike" dirty="0" smtClean="0">
                <a:solidFill>
                  <a:schemeClr val="tx1"/>
                </a:solidFill>
                <a:latin typeface="Apple Symbols"/>
                <a:cs typeface="Apple Symbols"/>
              </a:rPr>
              <a:t>0</a:t>
            </a:r>
          </a:p>
          <a:p>
            <a:r>
              <a:rPr lang="en-US" sz="2000" b="1" dirty="0" smtClean="0">
                <a:latin typeface="Apple Symbols"/>
                <a:cs typeface="Apple Symbols"/>
              </a:rPr>
              <a:t>(</a:t>
            </a:r>
            <a:r>
              <a:rPr lang="en-US" sz="2000" b="1" dirty="0" err="1" smtClean="0">
                <a:latin typeface="Apple Symbols"/>
                <a:cs typeface="Apple Symbols"/>
              </a:rPr>
              <a:t>lldb</a:t>
            </a:r>
            <a:r>
              <a:rPr lang="en-US" sz="2000" b="1" dirty="0" smtClean="0">
                <a:latin typeface="Apple Symbols"/>
                <a:cs typeface="Apple Symbols"/>
              </a:rPr>
              <a:t>) breakpoint set --</a:t>
            </a:r>
            <a:r>
              <a:rPr lang="en-US" sz="2000" b="1" dirty="0" err="1" smtClean="0">
                <a:latin typeface="Apple Symbols"/>
                <a:cs typeface="Apple Symbols"/>
              </a:rPr>
              <a:t>func</a:t>
            </a:r>
            <a:r>
              <a:rPr lang="en-US" sz="2000" b="1" dirty="0" smtClean="0">
                <a:latin typeface="Apple Symbols"/>
                <a:cs typeface="Apple Symbols"/>
              </a:rPr>
              <a:t>-regex "\[</a:t>
            </a:r>
            <a:r>
              <a:rPr lang="en-US" sz="2000" b="1" dirty="0" err="1" smtClean="0">
                <a:latin typeface="Apple Symbols"/>
                <a:cs typeface="Apple Symbols"/>
              </a:rPr>
              <a:t>DaPSPortfolioListDetailViewController</a:t>
            </a:r>
            <a:r>
              <a:rPr lang="en-US" sz="2000" b="1" dirty="0" smtClean="0">
                <a:latin typeface="Apple Symbols"/>
                <a:cs typeface="Apple Symbols"/>
              </a:rPr>
              <a:t>"</a:t>
            </a:r>
          </a:p>
          <a:p>
            <a:r>
              <a:rPr lang="en-US" sz="2000" dirty="0" smtClean="0">
                <a:latin typeface="Apple Symbols"/>
                <a:cs typeface="Apple Symbols"/>
              </a:rPr>
              <a:t>Breakpoint </a:t>
            </a:r>
            <a:r>
              <a:rPr lang="en-US" sz="2000" dirty="0">
                <a:latin typeface="Apple Symbols"/>
                <a:cs typeface="Apple Symbols"/>
              </a:rPr>
              <a:t>22: 5 locations.</a:t>
            </a:r>
          </a:p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 breakpoint command add --script-type python 22</a:t>
            </a:r>
          </a:p>
          <a:p>
            <a:r>
              <a:rPr lang="en-US" sz="2000" dirty="0">
                <a:latin typeface="Apple Symbols"/>
                <a:cs typeface="Apple Symbols"/>
              </a:rPr>
              <a:t>Enter your Python command(s). Type 'DONE' to end.</a:t>
            </a:r>
          </a:p>
          <a:p>
            <a:r>
              <a:rPr lang="en-US" sz="2000" dirty="0">
                <a:latin typeface="Apple Symbols"/>
                <a:cs typeface="Apple Symbols"/>
              </a:rPr>
              <a:t>&gt; global counter </a:t>
            </a:r>
          </a:p>
          <a:p>
            <a:r>
              <a:rPr lang="en-US" sz="2000" dirty="0">
                <a:latin typeface="Apple Symbols"/>
                <a:cs typeface="Apple Symbols"/>
              </a:rPr>
              <a:t>&gt; counter += 1</a:t>
            </a:r>
          </a:p>
          <a:p>
            <a:r>
              <a:rPr lang="en-US" sz="2000" dirty="0">
                <a:latin typeface="Apple Symbols"/>
                <a:cs typeface="Apple Symbols"/>
              </a:rPr>
              <a:t>&gt; </a:t>
            </a:r>
            <a:r>
              <a:rPr lang="en-US" sz="2000" dirty="0" smtClean="0">
                <a:latin typeface="Apple Symbols"/>
                <a:cs typeface="Apple Symbols"/>
              </a:rPr>
              <a:t>print </a:t>
            </a:r>
            <a:r>
              <a:rPr lang="en-US" sz="2000" dirty="0">
                <a:latin typeface="Apple Symbols"/>
                <a:cs typeface="Apple Symbols"/>
              </a:rPr>
              <a:t>'[%</a:t>
            </a:r>
            <a:r>
              <a:rPr lang="en-US" sz="2000" dirty="0" err="1">
                <a:latin typeface="Apple Symbols"/>
                <a:cs typeface="Apple Symbols"/>
              </a:rPr>
              <a:t>i</a:t>
            </a:r>
            <a:r>
              <a:rPr lang="en-US" sz="2000" dirty="0">
                <a:latin typeface="Apple Symbols"/>
                <a:cs typeface="Apple Symbols"/>
              </a:rPr>
              <a:t>] %s' % (counter, </a:t>
            </a:r>
            <a:r>
              <a:rPr lang="en-US" sz="2000" dirty="0" err="1">
                <a:latin typeface="Apple Symbols"/>
                <a:cs typeface="Apple Symbols"/>
              </a:rPr>
              <a:t>frame.GetFunctionName</a:t>
            </a:r>
            <a:r>
              <a:rPr lang="en-US" sz="2000" dirty="0">
                <a:latin typeface="Apple Symbols"/>
                <a:cs typeface="Apple Symbols"/>
              </a:rPr>
              <a:t>(</a:t>
            </a:r>
            <a:r>
              <a:rPr lang="en-US" sz="2000" dirty="0" smtClean="0">
                <a:latin typeface="Apple Symbols"/>
                <a:cs typeface="Apple Symbols"/>
              </a:rPr>
              <a:t>))</a:t>
            </a:r>
            <a:endParaRPr lang="en-US" sz="2000" dirty="0">
              <a:latin typeface="Apple Symbols"/>
              <a:cs typeface="Apple Symbols"/>
            </a:endParaRPr>
          </a:p>
          <a:p>
            <a:r>
              <a:rPr lang="en-US" sz="2000" dirty="0">
                <a:latin typeface="Apple Symbols"/>
                <a:cs typeface="Apple Symbols"/>
              </a:rPr>
              <a:t>&gt; return TRUE</a:t>
            </a:r>
          </a:p>
          <a:p>
            <a:r>
              <a:rPr lang="en-US" sz="2000" dirty="0">
                <a:latin typeface="Apple Symbols"/>
                <a:cs typeface="Apple Symbols"/>
              </a:rPr>
              <a:t>&gt; DONE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78713"/>
            <a:ext cx="6629400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Breakpoint commands examples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2EDE6"/>
                </a:solidFill>
                <a:cs typeface="Arial" pitchFamily="34" charset="0"/>
              </a:rPr>
              <a:t>Setting a regular expression breakpoint</a:t>
            </a:r>
          </a:p>
        </p:txBody>
      </p:sp>
      <p:pic>
        <p:nvPicPr>
          <p:cNvPr id="10" name="Picture 9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496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629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Breakpoint 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commands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148924"/>
              </p:ext>
            </p:extLst>
          </p:nvPr>
        </p:nvGraphicFramePr>
        <p:xfrm>
          <a:off x="609600" y="1143000"/>
          <a:ext cx="7924800" cy="45719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00400"/>
                <a:gridCol w="47244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Set a breakpoint by regular expression on source file contents.</a:t>
                      </a: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shell </a:t>
                      </a:r>
                      <a:r>
                        <a:rPr lang="en-US" sz="1400" dirty="0" err="1" smtClean="0"/>
                        <a:t>grep</a:t>
                      </a:r>
                      <a:r>
                        <a:rPr lang="en-US" sz="1400" dirty="0" smtClean="0"/>
                        <a:t> -e -n pattern source-file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break </a:t>
                      </a:r>
                      <a:r>
                        <a:rPr lang="en-US" sz="1400" dirty="0" err="1" smtClean="0"/>
                        <a:t>source-file:CopyLineNumbers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breakpoint set --source-pattern regular-expression --file </a:t>
                      </a:r>
                      <a:r>
                        <a:rPr lang="en-US" sz="1400" dirty="0" err="1" smtClean="0"/>
                        <a:t>SourceFile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br</a:t>
                      </a:r>
                      <a:r>
                        <a:rPr lang="en-US" sz="1400" dirty="0" smtClean="0"/>
                        <a:t> s -p regular-expression -f file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List some or all breakpoints at configurable levels of detail.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info break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breakpoint list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br</a:t>
                      </a:r>
                      <a:r>
                        <a:rPr lang="en-US" sz="1400" dirty="0" smtClean="0"/>
                        <a:t> l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Delete a breakpoint.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delete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breakpoint delete 1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br</a:t>
                      </a:r>
                      <a:r>
                        <a:rPr lang="en-US" sz="1400" dirty="0" smtClean="0"/>
                        <a:t> del 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Clears a breakpoint or set of breakpoints in the executable.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breakpoint</a:t>
                      </a:r>
                      <a:r>
                        <a:rPr lang="en-US" sz="1400" baseline="0" dirty="0" smtClean="0"/>
                        <a:t> clear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A set of commands for adding, removing and examining bits of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code to be executed when the breakpoint is hit (breakpoint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'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</a:rPr>
                        <a:t>commmands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').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breakpoint command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562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629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Breakpoint 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commands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551087"/>
              </p:ext>
            </p:extLst>
          </p:nvPr>
        </p:nvGraphicFramePr>
        <p:xfrm>
          <a:off x="609600" y="1143000"/>
          <a:ext cx="7924800" cy="47243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00400"/>
                <a:gridCol w="47244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Do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a source level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single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step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in the currently selected thread.</a:t>
                      </a: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step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thread step-in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step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Do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a source level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single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step over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in the currently selected thread.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next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thread step-over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next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Do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 an instruction level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 single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step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in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 the currently selected thread.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stepi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thread step-</a:t>
                      </a:r>
                      <a:r>
                        <a:rPr lang="en-US" sz="1400" dirty="0" err="1" smtClean="0"/>
                        <a:t>inst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si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Do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an instruction level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 single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step over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 in the currently selected thread.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nexti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ni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thread step-</a:t>
                      </a:r>
                      <a:r>
                        <a:rPr lang="en-US" sz="1400" dirty="0" err="1" smtClean="0"/>
                        <a:t>inst</a:t>
                      </a:r>
                      <a:r>
                        <a:rPr lang="en-US" sz="1400" dirty="0" smtClean="0"/>
                        <a:t>-over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ni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Return immediately from the currently selected frame, with an optional return value.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return &lt;RETURN EXPRESSION&gt;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thread return &lt;RETURN EXPRESSION&gt;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328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629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Examining Variables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913488"/>
              </p:ext>
            </p:extLst>
          </p:nvPr>
        </p:nvGraphicFramePr>
        <p:xfrm>
          <a:off x="609600" y="1143000"/>
          <a:ext cx="7924800" cy="46583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00400"/>
                <a:gridCol w="47244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Show the arguments and local variables for the current frame.</a:t>
                      </a: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info </a:t>
                      </a:r>
                      <a:r>
                        <a:rPr lang="en-US" sz="1400" dirty="0" err="1" smtClean="0"/>
                        <a:t>args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info locals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frame variable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fr</a:t>
                      </a:r>
                      <a:r>
                        <a:rPr lang="en-US" sz="1400" dirty="0" smtClean="0"/>
                        <a:t> v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Show the local variables for the current frame.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info locals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frame variable --no-</a:t>
                      </a:r>
                      <a:r>
                        <a:rPr lang="en-US" sz="1400" dirty="0" err="1" smtClean="0"/>
                        <a:t>args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fr</a:t>
                      </a:r>
                      <a:r>
                        <a:rPr lang="en-US" sz="1400" dirty="0" smtClean="0"/>
                        <a:t> v -a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Show the contents of local variable "bar".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p bar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frame variable bar 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fr</a:t>
                      </a:r>
                      <a:r>
                        <a:rPr lang="en-US" sz="1400" dirty="0" smtClean="0"/>
                        <a:t> v bar 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p bar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Show the contents of local variable "bar" formatted as hex.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p/x bar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frame variable --format x bar 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fr</a:t>
                      </a:r>
                      <a:r>
                        <a:rPr lang="en-US" sz="1400" dirty="0" smtClean="0"/>
                        <a:t> v -f x bar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Show the global/static variables defined in the current source file.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target variable 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ta v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48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629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Examining Variables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1066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</a:t>
            </a:r>
          </a:p>
          <a:p>
            <a:endParaRPr lang="en-US" dirty="0" smtClean="0"/>
          </a:p>
          <a:p>
            <a:r>
              <a:rPr lang="en-US" dirty="0"/>
              <a:t>Display the arguments and local variables only when you stop </a:t>
            </a:r>
            <a:r>
              <a:rPr lang="en-US" dirty="0" smtClean="0"/>
              <a:t>in an object of the class </a:t>
            </a:r>
            <a:r>
              <a:rPr lang="en-US" dirty="0"/>
              <a:t>named </a:t>
            </a:r>
            <a:r>
              <a:rPr lang="en-US" dirty="0" err="1"/>
              <a:t>ViewController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2362200"/>
            <a:ext cx="79248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pple Symbols"/>
                <a:cs typeface="Apple Symbols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Apple Symbols"/>
                <a:cs typeface="Apple Symbols"/>
              </a:rPr>
              <a:t>lldb</a:t>
            </a:r>
            <a:r>
              <a:rPr lang="en-US" sz="2000" b="1" dirty="0">
                <a:solidFill>
                  <a:schemeClr val="tx1"/>
                </a:solidFill>
                <a:latin typeface="Apple Symbols"/>
                <a:cs typeface="Apple Symbols"/>
              </a:rPr>
              <a:t>) target stop-hook add --</a:t>
            </a:r>
            <a:r>
              <a:rPr lang="en-US" sz="2000" b="1" dirty="0" err="1">
                <a:solidFill>
                  <a:schemeClr val="tx1"/>
                </a:solidFill>
                <a:latin typeface="Apple Symbols"/>
                <a:cs typeface="Apple Symbols"/>
              </a:rPr>
              <a:t>classname</a:t>
            </a:r>
            <a:r>
              <a:rPr lang="en-US" sz="2000" b="1" dirty="0">
                <a:solidFill>
                  <a:schemeClr val="tx1"/>
                </a:solidFill>
                <a:latin typeface="Apple Symbols"/>
                <a:cs typeface="Apple Symbols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pple Symbols"/>
                <a:cs typeface="Apple Symbols"/>
              </a:rPr>
              <a:t>ViewController</a:t>
            </a:r>
            <a:r>
              <a:rPr lang="en-US" sz="2000" b="1" dirty="0">
                <a:solidFill>
                  <a:schemeClr val="tx1"/>
                </a:solidFill>
                <a:latin typeface="Apple Symbols"/>
                <a:cs typeface="Apple Symbols"/>
              </a:rPr>
              <a:t> --one-liner "frame </a:t>
            </a:r>
            <a:r>
              <a:rPr lang="en-US" sz="2000" b="1" dirty="0" smtClean="0">
                <a:solidFill>
                  <a:schemeClr val="tx1"/>
                </a:solidFill>
                <a:latin typeface="Apple Symbols"/>
                <a:cs typeface="Apple Symbols"/>
              </a:rPr>
              <a:t>variable</a:t>
            </a:r>
            <a:r>
              <a:rPr lang="en-US" sz="2000" b="1" dirty="0">
                <a:solidFill>
                  <a:schemeClr val="tx1"/>
                </a:solidFill>
                <a:latin typeface="Apple Symbols"/>
                <a:cs typeface="Apple Symbols"/>
              </a:rPr>
              <a:t>"</a:t>
            </a:r>
            <a:endParaRPr lang="en-US" sz="2000" dirty="0">
              <a:solidFill>
                <a:schemeClr val="tx1"/>
              </a:solidFill>
              <a:latin typeface="Apple Symbols"/>
              <a:cs typeface="Apple Symbols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pple Symbols"/>
                <a:cs typeface="Apple Symbols"/>
              </a:rPr>
              <a:t>Stop </a:t>
            </a:r>
            <a:r>
              <a:rPr lang="en-US" sz="2000" dirty="0">
                <a:solidFill>
                  <a:schemeClr val="tx1"/>
                </a:solidFill>
                <a:latin typeface="Apple Symbols"/>
                <a:cs typeface="Apple Symbols"/>
              </a:rPr>
              <a:t>hook #1 added</a:t>
            </a:r>
            <a:r>
              <a:rPr lang="en-US" sz="2000" dirty="0" smtClean="0">
                <a:solidFill>
                  <a:schemeClr val="tx1"/>
                </a:solidFill>
                <a:latin typeface="Apple Symbols"/>
                <a:cs typeface="Apple Symbols"/>
              </a:rPr>
              <a:t>.</a:t>
            </a:r>
            <a:br>
              <a:rPr lang="en-US" sz="2000" dirty="0" smtClean="0">
                <a:solidFill>
                  <a:schemeClr val="tx1"/>
                </a:solidFill>
                <a:latin typeface="Apple Symbols"/>
                <a:cs typeface="Apple Symbols"/>
              </a:rPr>
            </a:br>
            <a:endParaRPr lang="en-US" sz="2000" dirty="0" smtClean="0">
              <a:solidFill>
                <a:schemeClr val="tx1"/>
              </a:solidFill>
              <a:latin typeface="Apple Symbols"/>
              <a:cs typeface="Apple Symbols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pple Symbols"/>
                <a:cs typeface="Apple Symbols"/>
              </a:rPr>
              <a:t>…</a:t>
            </a:r>
            <a:endParaRPr lang="en-US" sz="2000" dirty="0">
              <a:solidFill>
                <a:schemeClr val="tx1"/>
              </a:solidFill>
              <a:latin typeface="Apple Symbols"/>
              <a:cs typeface="Apple Symbols"/>
            </a:endParaRPr>
          </a:p>
          <a:p>
            <a:r>
              <a:rPr lang="en-US" sz="2000" dirty="0">
                <a:solidFill>
                  <a:schemeClr val="tx1"/>
                </a:solidFill>
                <a:latin typeface="Apple Symbols"/>
                <a:cs typeface="Apple Symbols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Apple Symbols"/>
                <a:cs typeface="Apple Symbols"/>
              </a:rPr>
              <a:t>ViewController</a:t>
            </a:r>
            <a:r>
              <a:rPr lang="en-US" sz="2000" dirty="0">
                <a:solidFill>
                  <a:schemeClr val="tx1"/>
                </a:solidFill>
                <a:latin typeface="Apple Symbols"/>
                <a:cs typeface="Apple Symbols"/>
              </a:rPr>
              <a:t> *</a:t>
            </a:r>
            <a:r>
              <a:rPr lang="en-US" sz="2000" dirty="0" err="1">
                <a:solidFill>
                  <a:schemeClr val="tx1"/>
                </a:solidFill>
                <a:latin typeface="Apple Symbols"/>
                <a:cs typeface="Apple Symbols"/>
              </a:rPr>
              <a:t>const</a:t>
            </a:r>
            <a:r>
              <a:rPr lang="en-US" sz="2000" dirty="0">
                <a:solidFill>
                  <a:schemeClr val="tx1"/>
                </a:solidFill>
                <a:latin typeface="Apple Symbols"/>
                <a:cs typeface="Apple Symbols"/>
              </a:rPr>
              <a:t>) self = 0x07566a60</a:t>
            </a:r>
          </a:p>
          <a:p>
            <a:r>
              <a:rPr lang="en-US" sz="2000" dirty="0">
                <a:solidFill>
                  <a:schemeClr val="tx1"/>
                </a:solidFill>
                <a:latin typeface="Apple Symbols"/>
                <a:cs typeface="Apple Symbols"/>
              </a:rPr>
              <a:t>(SEL) _</a:t>
            </a:r>
            <a:r>
              <a:rPr lang="en-US" sz="2000" dirty="0" err="1">
                <a:solidFill>
                  <a:schemeClr val="tx1"/>
                </a:solidFill>
                <a:latin typeface="Apple Symbols"/>
                <a:cs typeface="Apple Symbols"/>
              </a:rPr>
              <a:t>cmd</a:t>
            </a:r>
            <a:r>
              <a:rPr lang="en-US" sz="2000" dirty="0">
                <a:solidFill>
                  <a:schemeClr val="tx1"/>
                </a:solidFill>
                <a:latin typeface="Apple Symbols"/>
                <a:cs typeface="Apple Symbols"/>
              </a:rPr>
              <a:t> = "</a:t>
            </a:r>
            <a:r>
              <a:rPr lang="en-US" sz="2000" dirty="0" err="1">
                <a:solidFill>
                  <a:schemeClr val="tx1"/>
                </a:solidFill>
                <a:latin typeface="Apple Symbols"/>
                <a:cs typeface="Apple Symbols"/>
              </a:rPr>
              <a:t>viewDidLoad</a:t>
            </a:r>
            <a:r>
              <a:rPr lang="en-US" sz="2000" dirty="0">
                <a:solidFill>
                  <a:schemeClr val="tx1"/>
                </a:solidFill>
                <a:latin typeface="Apple Symbols"/>
                <a:cs typeface="Apple Symbols"/>
              </a:rPr>
              <a:t>"</a:t>
            </a:r>
          </a:p>
          <a:p>
            <a:r>
              <a:rPr lang="en-US" sz="2000" dirty="0">
                <a:solidFill>
                  <a:schemeClr val="tx1"/>
                </a:solidFill>
                <a:latin typeface="Apple Symbols"/>
                <a:cs typeface="Apple Symbols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Apple Symbols"/>
                <a:cs typeface="Apple Symbols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Apple Symbols"/>
                <a:cs typeface="Apple Symbols"/>
              </a:rPr>
              <a:t>) x = 0</a:t>
            </a:r>
            <a:endParaRPr lang="en-US" sz="2000" dirty="0">
              <a:latin typeface="Apple Symbols"/>
              <a:cs typeface="Apple Symbols"/>
            </a:endParaRPr>
          </a:p>
        </p:txBody>
      </p:sp>
    </p:spTree>
    <p:extLst>
      <p:ext uri="{BB962C8B-B14F-4D97-AF65-F5344CB8AC3E}">
        <p14:creationId xmlns:p14="http://schemas.microsoft.com/office/powerpoint/2010/main" val="2869545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629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Watchpoint 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commands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494991"/>
              </p:ext>
            </p:extLst>
          </p:nvPr>
        </p:nvGraphicFramePr>
        <p:xfrm>
          <a:off x="609600" y="970281"/>
          <a:ext cx="7924800" cy="53543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00400"/>
                <a:gridCol w="47244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Set a watchpoint on a variable when it is written to.</a:t>
                      </a: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watch </a:t>
                      </a:r>
                      <a:r>
                        <a:rPr lang="en-US" sz="1400" dirty="0" err="1" smtClean="0"/>
                        <a:t>global_var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watchpoint set variable </a:t>
                      </a:r>
                      <a:r>
                        <a:rPr lang="en-US" sz="1400" dirty="0" err="1" smtClean="0"/>
                        <a:t>global_var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wa</a:t>
                      </a:r>
                      <a:r>
                        <a:rPr lang="en-US" sz="1400" dirty="0" smtClean="0"/>
                        <a:t> s v </a:t>
                      </a:r>
                      <a:r>
                        <a:rPr lang="en-US" sz="1400" dirty="0" err="1" smtClean="0"/>
                        <a:t>global_var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Set a watchpoint on a memory location when it is written into. The size of the region to watch for defaults to the pointer size if no '-x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byte_size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' is specified. This command takes raw input, evaluated as an expression returning an unsigned integer pointing to the start of the region, after the '--' option terminator.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watch -location </a:t>
                      </a:r>
                      <a:r>
                        <a:rPr lang="en-US" sz="1400" dirty="0" err="1" smtClean="0"/>
                        <a:t>g_char_ptr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watchpoint set expression -- </a:t>
                      </a:r>
                      <a:r>
                        <a:rPr lang="en-US" sz="1400" dirty="0" err="1" smtClean="0"/>
                        <a:t>my_ptr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wa</a:t>
                      </a:r>
                      <a:r>
                        <a:rPr lang="en-US" sz="1400" dirty="0" smtClean="0"/>
                        <a:t> s e -- </a:t>
                      </a:r>
                      <a:r>
                        <a:rPr lang="en-US" sz="1400" dirty="0" err="1" smtClean="0"/>
                        <a:t>my_ptr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Set a condition on a watchpoint.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watch set </a:t>
                      </a:r>
                      <a:r>
                        <a:rPr lang="en-US" sz="1400" dirty="0" err="1" smtClean="0"/>
                        <a:t>var</a:t>
                      </a:r>
                      <a:r>
                        <a:rPr lang="en-US" sz="1400" dirty="0" smtClean="0"/>
                        <a:t> global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watchpoint modify -c '(global==5)'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c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List all 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</a:rPr>
                        <a:t>watchpoints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info break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watchpoint list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watch l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Delete a watchpoint.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delete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watchpoint delete 1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watch del 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7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629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Watchpoint 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commands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905576"/>
              </p:ext>
            </p:extLst>
          </p:nvPr>
        </p:nvGraphicFramePr>
        <p:xfrm>
          <a:off x="609600" y="1143000"/>
          <a:ext cx="7924800" cy="3982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00400"/>
                <a:gridCol w="47244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A set of commands for adding, removing and examining bits of</a:t>
                      </a:r>
                      <a:r>
                        <a:rPr lang="en-US" sz="16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code to be executed when the watchpoint is hit (watchpoint</a:t>
                      </a:r>
                      <a:r>
                        <a:rPr lang="en-US" sz="16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 '</a:t>
                      </a:r>
                      <a:r>
                        <a:rPr lang="en-US" sz="1600" b="0" dirty="0" err="1" smtClean="0">
                          <a:solidFill>
                            <a:srgbClr val="FFFFFF"/>
                          </a:solidFill>
                        </a:rPr>
                        <a:t>commmands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').</a:t>
                      </a: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watchpoint command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Disable/Enable the specified watchpoint(s) without removing it/them. If no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watchpoints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are specified, disable/enable them all.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watchpoint disable/enable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Set ignore count on the specified watchpoint(s).  If no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</a:rPr>
                        <a:t>watchpoints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 are specified, set them all.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watchpoint ignore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Modify the options on a watchpoint or set of 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</a:rPr>
                        <a:t>watchpoints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 in the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executable.  If no watchpoint is specified, act on the last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created watchpoint.  Passing an empty argument clears the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modification.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watchpoint modify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700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629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Watchpoint 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commands example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1219200"/>
            <a:ext cx="8534400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pple Symbols"/>
                <a:cs typeface="Apple Symbols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Apple Symbols"/>
                <a:cs typeface="Apple Symbols"/>
              </a:rPr>
              <a:t>lldb</a:t>
            </a:r>
            <a:r>
              <a:rPr lang="en-US" sz="2000" dirty="0">
                <a:solidFill>
                  <a:schemeClr val="tx1"/>
                </a:solidFill>
                <a:latin typeface="Apple Symbols"/>
                <a:cs typeface="Apple Symbols"/>
              </a:rPr>
              <a:t>) watchpoint set variable counter </a:t>
            </a:r>
          </a:p>
          <a:p>
            <a:r>
              <a:rPr lang="en-US" sz="2000" dirty="0">
                <a:solidFill>
                  <a:schemeClr val="tx1"/>
                </a:solidFill>
                <a:latin typeface="Apple Symbols"/>
                <a:cs typeface="Apple Symbols"/>
              </a:rPr>
              <a:t>Watchpoint created: Watchpoint 1: </a:t>
            </a:r>
            <a:r>
              <a:rPr lang="en-US" sz="2000" dirty="0" err="1">
                <a:solidFill>
                  <a:schemeClr val="tx1"/>
                </a:solidFill>
                <a:latin typeface="Apple Symbols"/>
                <a:cs typeface="Apple Symbols"/>
              </a:rPr>
              <a:t>addr</a:t>
            </a:r>
            <a:r>
              <a:rPr lang="en-US" sz="2000" dirty="0">
                <a:solidFill>
                  <a:schemeClr val="tx1"/>
                </a:solidFill>
                <a:latin typeface="Apple Symbols"/>
                <a:cs typeface="Apple Symbols"/>
              </a:rPr>
              <a:t> = 0xbfffdb4c size = 4 state = enabled type = w</a:t>
            </a:r>
          </a:p>
          <a:p>
            <a:r>
              <a:rPr lang="en-US" sz="2000" dirty="0">
                <a:solidFill>
                  <a:schemeClr val="tx1"/>
                </a:solidFill>
                <a:latin typeface="Apple Symbols"/>
                <a:cs typeface="Apple Symbols"/>
              </a:rPr>
              <a:t>    declare @ '/Users/</a:t>
            </a:r>
            <a:r>
              <a:rPr lang="en-US" sz="2000" dirty="0" err="1">
                <a:solidFill>
                  <a:schemeClr val="tx1"/>
                </a:solidFill>
                <a:latin typeface="Apple Symbols"/>
                <a:cs typeface="Apple Symbols"/>
              </a:rPr>
              <a:t>dawidplaneta</a:t>
            </a:r>
            <a:r>
              <a:rPr lang="en-US" sz="2000" dirty="0">
                <a:solidFill>
                  <a:schemeClr val="tx1"/>
                </a:solidFill>
                <a:latin typeface="Apple Symbols"/>
                <a:cs typeface="Apple Symbols"/>
              </a:rPr>
              <a:t>/Documents/Objective-C </a:t>
            </a:r>
            <a:r>
              <a:rPr lang="en-US" sz="2000" dirty="0" err="1">
                <a:solidFill>
                  <a:schemeClr val="tx1"/>
                </a:solidFill>
                <a:latin typeface="Apple Symbols"/>
                <a:cs typeface="Apple Symbols"/>
              </a:rPr>
              <a:t>kruczki</a:t>
            </a:r>
            <a:r>
              <a:rPr lang="en-US" sz="2000" dirty="0">
                <a:solidFill>
                  <a:schemeClr val="tx1"/>
                </a:solidFill>
                <a:latin typeface="Apple Symbols"/>
                <a:cs typeface="Apple Symbols"/>
              </a:rPr>
              <a:t>/example/example/ViewController.m:74'</a:t>
            </a:r>
          </a:p>
          <a:p>
            <a:r>
              <a:rPr lang="en-US" sz="2000" dirty="0">
                <a:solidFill>
                  <a:schemeClr val="tx1"/>
                </a:solidFill>
                <a:latin typeface="Apple Symbols"/>
                <a:cs typeface="Apple Symbols"/>
              </a:rPr>
              <a:t>    watchpoint spec = 'counter'</a:t>
            </a:r>
          </a:p>
          <a:p>
            <a:r>
              <a:rPr lang="en-US" sz="2000" dirty="0">
                <a:solidFill>
                  <a:schemeClr val="tx1"/>
                </a:solidFill>
                <a:latin typeface="Apple Symbols"/>
                <a:cs typeface="Apple Symbols"/>
              </a:rPr>
              <a:t>    new value: 0</a:t>
            </a:r>
          </a:p>
          <a:p>
            <a:r>
              <a:rPr lang="en-US" sz="2000" dirty="0">
                <a:solidFill>
                  <a:schemeClr val="tx1"/>
                </a:solidFill>
                <a:latin typeface="Apple Symbols"/>
                <a:cs typeface="Apple Symbols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Apple Symbols"/>
                <a:cs typeface="Apple Symbols"/>
              </a:rPr>
              <a:t>lldb</a:t>
            </a:r>
            <a:r>
              <a:rPr lang="en-US" sz="2000" dirty="0">
                <a:solidFill>
                  <a:schemeClr val="tx1"/>
                </a:solidFill>
                <a:latin typeface="Apple Symbols"/>
                <a:cs typeface="Apple Symbols"/>
              </a:rPr>
              <a:t>) watchpoint modify --condition 'counter==</a:t>
            </a:r>
            <a:r>
              <a:rPr lang="en-US" sz="2000" dirty="0" smtClean="0">
                <a:solidFill>
                  <a:schemeClr val="tx1"/>
                </a:solidFill>
                <a:latin typeface="Apple Symbols"/>
                <a:cs typeface="Apple Symbols"/>
              </a:rPr>
              <a:t>5’</a:t>
            </a:r>
            <a:endParaRPr lang="en-US" sz="2000" dirty="0">
              <a:solidFill>
                <a:schemeClr val="tx1"/>
              </a:solidFill>
              <a:latin typeface="Apple Symbols"/>
              <a:cs typeface="Apple Symbols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pple Symbols"/>
                <a:cs typeface="Apple Symbols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Apple Symbols"/>
                <a:cs typeface="Apple Symbols"/>
              </a:rPr>
              <a:t>lldb</a:t>
            </a:r>
            <a:r>
              <a:rPr lang="en-US" sz="2000" dirty="0">
                <a:solidFill>
                  <a:schemeClr val="tx1"/>
                </a:solidFill>
                <a:latin typeface="Apple Symbols"/>
                <a:cs typeface="Apple Symbols"/>
              </a:rPr>
              <a:t>) watchpoint command add 1 -o </a:t>
            </a:r>
            <a:r>
              <a:rPr lang="en-US" sz="2000" dirty="0" err="1">
                <a:solidFill>
                  <a:schemeClr val="tx1"/>
                </a:solidFill>
                <a:latin typeface="Apple Symbols"/>
                <a:cs typeface="Apple Symbols"/>
              </a:rPr>
              <a:t>bt</a:t>
            </a:r>
            <a:endParaRPr lang="en-US" sz="2000" dirty="0">
              <a:latin typeface="Apple Symbols"/>
              <a:cs typeface="Apple Symbol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3962400"/>
            <a:ext cx="1981200" cy="2031325"/>
          </a:xfrm>
          <a:prstGeom prst="rect">
            <a:avLst/>
          </a:prstGeom>
          <a:solidFill>
            <a:srgbClr val="FDEADA"/>
          </a:solidFill>
          <a:ln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int</a:t>
            </a:r>
            <a:r>
              <a:rPr lang="en-US" dirty="0"/>
              <a:t> counter=2;</a:t>
            </a:r>
          </a:p>
          <a:p>
            <a:r>
              <a:rPr lang="en-US" dirty="0"/>
              <a:t>++counter;</a:t>
            </a:r>
          </a:p>
          <a:p>
            <a:r>
              <a:rPr lang="en-US" dirty="0"/>
              <a:t>++counter;</a:t>
            </a:r>
          </a:p>
          <a:p>
            <a:r>
              <a:rPr lang="en-US" dirty="0"/>
              <a:t>++counter;</a:t>
            </a:r>
          </a:p>
          <a:p>
            <a:r>
              <a:rPr lang="en-US" dirty="0"/>
              <a:t>++counter;</a:t>
            </a:r>
          </a:p>
          <a:p>
            <a:r>
              <a:rPr lang="en-US" dirty="0"/>
              <a:t>++counter</a:t>
            </a:r>
            <a:r>
              <a:rPr lang="en-US" dirty="0" smtClean="0"/>
              <a:t>;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962400"/>
            <a:ext cx="6248400" cy="2031325"/>
          </a:xfrm>
          <a:prstGeom prst="rect">
            <a:avLst/>
          </a:prstGeom>
          <a:solidFill>
            <a:srgbClr val="FDEADA"/>
          </a:solidFill>
          <a:ln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* thread #1: </a:t>
            </a:r>
            <a:r>
              <a:rPr lang="en-US" sz="1400" dirty="0" err="1"/>
              <a:t>tid</a:t>
            </a:r>
            <a:r>
              <a:rPr lang="en-US" sz="1400" dirty="0"/>
              <a:t> = 0x1c03, 0x00002f45 example`-[</a:t>
            </a:r>
            <a:r>
              <a:rPr lang="en-US" sz="1400" dirty="0" err="1"/>
              <a:t>ViewController</a:t>
            </a:r>
            <a:r>
              <a:rPr lang="en-US" sz="1400" dirty="0"/>
              <a:t> </a:t>
            </a:r>
            <a:r>
              <a:rPr lang="en-US" sz="1400" dirty="0" err="1"/>
              <a:t>viewDidLoad</a:t>
            </a:r>
            <a:r>
              <a:rPr lang="en-US" sz="1400" dirty="0"/>
              <a:t>](self=0x0717b400, _</a:t>
            </a:r>
            <a:r>
              <a:rPr lang="en-US" sz="1400" dirty="0" err="1"/>
              <a:t>cmd</a:t>
            </a:r>
            <a:r>
              <a:rPr lang="en-US" sz="1400" dirty="0"/>
              <a:t>=0x005c5a77) + 101 at ViewController.m:78, stop reason = watchpoint 1</a:t>
            </a:r>
          </a:p>
          <a:p>
            <a:r>
              <a:rPr lang="en-US" sz="1400" dirty="0"/>
              <a:t>    frame #0: 0x00002f45 example`-[</a:t>
            </a:r>
            <a:r>
              <a:rPr lang="en-US" sz="1400" dirty="0" err="1"/>
              <a:t>ViewController</a:t>
            </a:r>
            <a:r>
              <a:rPr lang="en-US" sz="1400" dirty="0"/>
              <a:t> </a:t>
            </a:r>
            <a:r>
              <a:rPr lang="en-US" sz="1400" dirty="0" err="1"/>
              <a:t>viewDidLoad</a:t>
            </a:r>
            <a:r>
              <a:rPr lang="en-US" sz="1400" dirty="0"/>
              <a:t>](self=0x0717b400, _</a:t>
            </a:r>
            <a:r>
              <a:rPr lang="en-US" sz="1400" dirty="0" err="1"/>
              <a:t>cmd</a:t>
            </a:r>
            <a:r>
              <a:rPr lang="en-US" sz="1400" dirty="0"/>
              <a:t>=0x005c5a77) + 101 at ViewController.m:78</a:t>
            </a:r>
          </a:p>
          <a:p>
            <a:r>
              <a:rPr lang="en-US" sz="1400" dirty="0"/>
              <a:t>...</a:t>
            </a:r>
          </a:p>
          <a:p>
            <a:r>
              <a:rPr lang="en-US" sz="1400" dirty="0"/>
              <a:t>Watchpoint 1 hit:</a:t>
            </a:r>
          </a:p>
          <a:p>
            <a:r>
              <a:rPr lang="en-US" sz="1400" dirty="0"/>
              <a:t>old value: 0</a:t>
            </a:r>
          </a:p>
          <a:p>
            <a:r>
              <a:rPr lang="en-US" sz="1400" dirty="0"/>
              <a:t>new value: 5</a:t>
            </a:r>
          </a:p>
        </p:txBody>
      </p:sp>
    </p:spTree>
    <p:extLst>
      <p:ext uri="{BB962C8B-B14F-4D97-AF65-F5344CB8AC3E}">
        <p14:creationId xmlns:p14="http://schemas.microsoft.com/office/powerpoint/2010/main" val="35091571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629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Examining Thread State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858217"/>
              </p:ext>
            </p:extLst>
          </p:nvPr>
        </p:nvGraphicFramePr>
        <p:xfrm>
          <a:off x="609600" y="1066800"/>
          <a:ext cx="7924800" cy="51511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00400"/>
                <a:gridCol w="47244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Show the stack </a:t>
                      </a:r>
                      <a:r>
                        <a:rPr lang="en-US" sz="1600" b="0" dirty="0" err="1" smtClean="0">
                          <a:solidFill>
                            <a:srgbClr val="FFFFFF"/>
                          </a:solidFill>
                        </a:rPr>
                        <a:t>backtrace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 for the current thread.</a:t>
                      </a: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bt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thread </a:t>
                      </a:r>
                      <a:r>
                        <a:rPr lang="en-US" sz="1400" dirty="0" err="1" smtClean="0"/>
                        <a:t>backtrace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bt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Show the stack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backtraces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for all threads.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thread apply all </a:t>
                      </a:r>
                      <a:r>
                        <a:rPr lang="en-US" sz="1400" dirty="0" err="1" smtClean="0"/>
                        <a:t>bt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thread </a:t>
                      </a:r>
                      <a:r>
                        <a:rPr lang="en-US" sz="1400" dirty="0" err="1" smtClean="0"/>
                        <a:t>backtrace</a:t>
                      </a:r>
                      <a:r>
                        <a:rPr lang="en-US" sz="1400" dirty="0" smtClean="0"/>
                        <a:t> all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bt</a:t>
                      </a:r>
                      <a:r>
                        <a:rPr lang="en-US" sz="1400" dirty="0" smtClean="0"/>
                        <a:t> all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Select a different stack frame by index for the current thread.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frame 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frame select 12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fr</a:t>
                      </a:r>
                      <a:r>
                        <a:rPr lang="en-US" sz="1400" dirty="0" smtClean="0"/>
                        <a:t> s 12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f 12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List information about the currently selected frame in the current thread.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frame info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Select a different stack frame using a relative offset.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up 2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down 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frame select --relative 2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fr</a:t>
                      </a:r>
                      <a:r>
                        <a:rPr lang="en-US" sz="1400" dirty="0" smtClean="0"/>
                        <a:t> s -r2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frame select --relative -3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</a:t>
                      </a:r>
                      <a:r>
                        <a:rPr lang="en-US" sz="1400" dirty="0" err="1" smtClean="0"/>
                        <a:t>fr</a:t>
                      </a:r>
                      <a:r>
                        <a:rPr lang="en-US" sz="1400" dirty="0" smtClean="0"/>
                        <a:t> s -r-3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552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400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Question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143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should we check next?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078301"/>
            <a:ext cx="8839200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 register read</a:t>
            </a:r>
          </a:p>
          <a:p>
            <a:r>
              <a:rPr lang="en-US" sz="2000" dirty="0">
                <a:latin typeface="Apple Symbols"/>
                <a:cs typeface="Apple Symbols"/>
              </a:rPr>
              <a:t>General Purpose Registers:</a:t>
            </a:r>
          </a:p>
          <a:p>
            <a:r>
              <a:rPr lang="en-US" sz="2000" dirty="0">
                <a:latin typeface="Apple Symbols"/>
                <a:cs typeface="Apple Symbols"/>
              </a:rPr>
              <a:t>       </a:t>
            </a:r>
            <a:r>
              <a:rPr lang="en-US" sz="2000" dirty="0" err="1">
                <a:latin typeface="Apple Symbols"/>
                <a:cs typeface="Apple Symbols"/>
              </a:rPr>
              <a:t>eax</a:t>
            </a:r>
            <a:r>
              <a:rPr lang="en-US" sz="2000" dirty="0">
                <a:latin typeface="Apple Symbols"/>
                <a:cs typeface="Apple Symbols"/>
              </a:rPr>
              <a:t> = 0x0012098e  </a:t>
            </a:r>
            <a:r>
              <a:rPr lang="en-US" sz="2000" dirty="0" err="1">
                <a:latin typeface="Apple Symbols"/>
                <a:cs typeface="Apple Symbols"/>
              </a:rPr>
              <a:t>UIKit</a:t>
            </a:r>
            <a:r>
              <a:rPr lang="en-US" sz="2000" dirty="0">
                <a:latin typeface="Apple Symbols"/>
                <a:cs typeface="Apple Symbols"/>
              </a:rPr>
              <a:t>`-[</a:t>
            </a:r>
            <a:r>
              <a:rPr lang="en-US" sz="2000" dirty="0" err="1">
                <a:latin typeface="Apple Symbols"/>
                <a:cs typeface="Apple Symbols"/>
              </a:rPr>
              <a:t>UIResponder</a:t>
            </a:r>
            <a:r>
              <a:rPr lang="en-US" sz="2000" dirty="0">
                <a:latin typeface="Apple Symbols"/>
                <a:cs typeface="Apple Symbols"/>
              </a:rPr>
              <a:t> </a:t>
            </a:r>
            <a:r>
              <a:rPr lang="en-US" sz="2000" dirty="0" err="1">
                <a:latin typeface="Apple Symbols"/>
                <a:cs typeface="Apple Symbols"/>
              </a:rPr>
              <a:t>touchesEnded:withEvent</a:t>
            </a:r>
            <a:r>
              <a:rPr lang="en-US" sz="2000" dirty="0">
                <a:latin typeface="Apple Symbols"/>
                <a:cs typeface="Apple Symbols"/>
              </a:rPr>
              <a:t>:]</a:t>
            </a:r>
          </a:p>
          <a:p>
            <a:r>
              <a:rPr lang="en-US" sz="2000" dirty="0">
                <a:latin typeface="Apple Symbols"/>
                <a:cs typeface="Apple Symbols"/>
              </a:rPr>
              <a:t>       </a:t>
            </a:r>
            <a:r>
              <a:rPr lang="en-US" sz="2000" b="1" dirty="0" err="1">
                <a:latin typeface="Apple Symbols"/>
                <a:cs typeface="Apple Symbols"/>
              </a:rPr>
              <a:t>ebx</a:t>
            </a:r>
            <a:r>
              <a:rPr lang="en-US" sz="2000" b="1" dirty="0">
                <a:latin typeface="Apple Symbols"/>
                <a:cs typeface="Apple Symbols"/>
              </a:rPr>
              <a:t> = 0x0f4133f0</a:t>
            </a:r>
          </a:p>
          <a:p>
            <a:r>
              <a:rPr lang="en-US" sz="2000" dirty="0">
                <a:latin typeface="Apple Symbols"/>
                <a:cs typeface="Apple Symbols"/>
              </a:rPr>
              <a:t>       </a:t>
            </a:r>
            <a:r>
              <a:rPr lang="en-US" sz="2000" dirty="0" err="1">
                <a:latin typeface="Apple Symbols"/>
                <a:cs typeface="Apple Symbols"/>
              </a:rPr>
              <a:t>ecx</a:t>
            </a:r>
            <a:r>
              <a:rPr lang="en-US" sz="2000" dirty="0">
                <a:latin typeface="Apple Symbols"/>
                <a:cs typeface="Apple Symbols"/>
              </a:rPr>
              <a:t> = 0x005b20f9  "</a:t>
            </a:r>
            <a:r>
              <a:rPr lang="en-US" sz="2000" dirty="0" err="1">
                <a:latin typeface="Apple Symbols"/>
                <a:cs typeface="Apple Symbols"/>
              </a:rPr>
              <a:t>touchesEnded:withEvent</a:t>
            </a:r>
            <a:r>
              <a:rPr lang="en-US" sz="2000" dirty="0">
                <a:latin typeface="Apple Symbols"/>
                <a:cs typeface="Apple Symbols"/>
              </a:rPr>
              <a:t>:"</a:t>
            </a:r>
          </a:p>
          <a:p>
            <a:r>
              <a:rPr lang="en-US" sz="2000" dirty="0">
                <a:latin typeface="Apple Symbols"/>
                <a:cs typeface="Apple Symbols"/>
              </a:rPr>
              <a:t>       </a:t>
            </a:r>
            <a:r>
              <a:rPr lang="en-US" sz="2000" dirty="0" err="1">
                <a:latin typeface="Apple Symbols"/>
                <a:cs typeface="Apple Symbols"/>
              </a:rPr>
              <a:t>edx</a:t>
            </a:r>
            <a:r>
              <a:rPr lang="en-US" sz="2000" dirty="0">
                <a:latin typeface="Apple Symbols"/>
                <a:cs typeface="Apple Symbols"/>
              </a:rPr>
              <a:t> = 0x00000000</a:t>
            </a:r>
          </a:p>
          <a:p>
            <a:r>
              <a:rPr lang="en-US" sz="2000" dirty="0">
                <a:latin typeface="Apple Symbols"/>
                <a:cs typeface="Apple Symbols"/>
              </a:rPr>
              <a:t>       </a:t>
            </a:r>
            <a:r>
              <a:rPr lang="en-US" sz="2000" dirty="0" err="1">
                <a:latin typeface="Apple Symbols"/>
                <a:cs typeface="Apple Symbols"/>
              </a:rPr>
              <a:t>edi</a:t>
            </a:r>
            <a:r>
              <a:rPr lang="en-US" sz="2000" dirty="0">
                <a:latin typeface="Apple Symbols"/>
                <a:cs typeface="Apple Symbols"/>
              </a:rPr>
              <a:t> = 0x08a143c0</a:t>
            </a:r>
          </a:p>
          <a:p>
            <a:r>
              <a:rPr lang="en-US" sz="2000" dirty="0">
                <a:latin typeface="Apple Symbols"/>
                <a:cs typeface="Apple Symbols"/>
              </a:rPr>
              <a:t>       </a:t>
            </a:r>
            <a:r>
              <a:rPr lang="en-US" sz="2000" dirty="0" err="1">
                <a:latin typeface="Apple Symbols"/>
                <a:cs typeface="Apple Symbols"/>
              </a:rPr>
              <a:t>esi</a:t>
            </a:r>
            <a:r>
              <a:rPr lang="en-US" sz="2000" dirty="0">
                <a:latin typeface="Apple Symbols"/>
                <a:cs typeface="Apple Symbols"/>
              </a:rPr>
              <a:t> = 0x07645d00</a:t>
            </a:r>
          </a:p>
          <a:p>
            <a:r>
              <a:rPr lang="en-US" sz="2000" dirty="0">
                <a:latin typeface="Apple Symbols"/>
                <a:cs typeface="Apple Symbols"/>
              </a:rPr>
              <a:t>       </a:t>
            </a:r>
            <a:r>
              <a:rPr lang="en-US" sz="2000" dirty="0" err="1">
                <a:latin typeface="Apple Symbols"/>
                <a:cs typeface="Apple Symbols"/>
              </a:rPr>
              <a:t>ebp</a:t>
            </a:r>
            <a:r>
              <a:rPr lang="en-US" sz="2000" dirty="0">
                <a:latin typeface="Apple Symbols"/>
                <a:cs typeface="Apple Symbols"/>
              </a:rPr>
              <a:t> = 0xbfffe038</a:t>
            </a:r>
          </a:p>
          <a:p>
            <a:r>
              <a:rPr lang="en-US" sz="2000" dirty="0">
                <a:latin typeface="Apple Symbols"/>
                <a:cs typeface="Apple Symbols"/>
              </a:rPr>
              <a:t>       </a:t>
            </a:r>
            <a:r>
              <a:rPr lang="en-US" sz="2000" dirty="0" err="1">
                <a:latin typeface="Apple Symbols"/>
                <a:cs typeface="Apple Symbols"/>
              </a:rPr>
              <a:t>esp</a:t>
            </a:r>
            <a:r>
              <a:rPr lang="en-US" sz="2000" dirty="0">
                <a:latin typeface="Apple Symbols"/>
                <a:cs typeface="Apple Symbols"/>
              </a:rPr>
              <a:t> = 0xbfffdefc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914400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EAX - Accumulator Register</a:t>
            </a:r>
          </a:p>
          <a:p>
            <a:r>
              <a:rPr lang="en-US" sz="1600" b="1" dirty="0"/>
              <a:t>EBX - Base Register (for use with arrays)</a:t>
            </a:r>
          </a:p>
          <a:p>
            <a:r>
              <a:rPr lang="en-US" sz="1600" b="1" dirty="0"/>
              <a:t>ECX </a:t>
            </a:r>
            <a:r>
              <a:rPr lang="en-US" sz="1600" b="1" dirty="0" smtClean="0"/>
              <a:t>- </a:t>
            </a:r>
            <a:r>
              <a:rPr lang="en-US" sz="1600" b="1" dirty="0"/>
              <a:t>Counter Register</a:t>
            </a:r>
          </a:p>
          <a:p>
            <a:r>
              <a:rPr lang="en-US" sz="1600" dirty="0"/>
              <a:t>EDX - Data Register</a:t>
            </a:r>
          </a:p>
          <a:p>
            <a:r>
              <a:rPr lang="en-US" sz="1600" dirty="0"/>
              <a:t>ESI - Source Index</a:t>
            </a:r>
          </a:p>
          <a:p>
            <a:r>
              <a:rPr lang="en-US" sz="1600" b="1" dirty="0"/>
              <a:t>EDI - Destination Index</a:t>
            </a:r>
          </a:p>
          <a:p>
            <a:r>
              <a:rPr lang="en-US" sz="1600" dirty="0"/>
              <a:t>EBP - Base Pointer</a:t>
            </a:r>
          </a:p>
          <a:p>
            <a:r>
              <a:rPr lang="en-US" sz="1600" dirty="0"/>
              <a:t>ESP - Stack Pointer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Thread </a:t>
            </a:r>
            <a:r>
              <a:rPr lang="en-US" sz="2000" b="1" dirty="0" err="1" smtClean="0"/>
              <a:t>backtrace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23622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Nothing</a:t>
            </a:r>
            <a:r>
              <a:rPr lang="en-US" sz="2000" b="1" dirty="0" smtClean="0"/>
              <a:t>? Let’s </a:t>
            </a:r>
            <a:r>
              <a:rPr lang="en-US" sz="2000" b="1" dirty="0"/>
              <a:t>read the registers</a:t>
            </a:r>
            <a:r>
              <a:rPr lang="en-US" sz="2000" b="1" dirty="0" smtClean="0"/>
              <a:t>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93405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629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Examining Thread State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283987"/>
              </p:ext>
            </p:extLst>
          </p:nvPr>
        </p:nvGraphicFramePr>
        <p:xfrm>
          <a:off x="609600" y="1066800"/>
          <a:ext cx="7924800" cy="50647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00400"/>
                <a:gridCol w="47244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Show the general purpose registers for the current thread.</a:t>
                      </a: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info registers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register read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Write a new decimal value '123' to the current thread register '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rax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'.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(gdb) p $</a:t>
                      </a:r>
                      <a:r>
                        <a:rPr lang="fr-FR" sz="1400" dirty="0" err="1" smtClean="0"/>
                        <a:t>rax</a:t>
                      </a:r>
                      <a:r>
                        <a:rPr lang="fr-FR" sz="1400" dirty="0" smtClean="0"/>
                        <a:t> = 123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register write </a:t>
                      </a:r>
                      <a:r>
                        <a:rPr lang="en-US" sz="1400" dirty="0" err="1" smtClean="0"/>
                        <a:t>rax</a:t>
                      </a:r>
                      <a:r>
                        <a:rPr lang="en-US" sz="1400" dirty="0" smtClean="0"/>
                        <a:t> 123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Skip 8 bytes ahead of the current program counter (instruction pointer). Note that we use 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</a:rPr>
                        <a:t>backticks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 to evaluate an expression and insert the scalar result in LLDB.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jump *$pc+8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register write pc `$pc+8`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Read memory from address 0xbffff3c0 and show 4 hex uint32_t values.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x/4xw 0xbffff3c0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memory read --size 4 --format x --count 4 0xbffff3c0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me r -s4 -</a:t>
                      </a:r>
                      <a:r>
                        <a:rPr lang="en-US" sz="1400" dirty="0" err="1" smtClean="0"/>
                        <a:t>fx</a:t>
                      </a:r>
                      <a:r>
                        <a:rPr lang="en-US" sz="1400" dirty="0" smtClean="0"/>
                        <a:t> -c4 0xbffff3c0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x -s4 -</a:t>
                      </a:r>
                      <a:r>
                        <a:rPr lang="en-US" sz="1400" dirty="0" err="1" smtClean="0"/>
                        <a:t>fx</a:t>
                      </a:r>
                      <a:r>
                        <a:rPr lang="en-US" sz="1400" dirty="0" smtClean="0"/>
                        <a:t> -c4 0xbffff3c0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Disassemble the current function for the current frame.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38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gdb</a:t>
                      </a:r>
                      <a:r>
                        <a:rPr lang="en-US" sz="1400" dirty="0" smtClean="0"/>
                        <a:t>) disassemble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disassemble --frame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di –f</a:t>
                      </a:r>
                    </a:p>
                    <a:p>
                      <a:r>
                        <a:rPr lang="en-US" sz="1400" dirty="0" smtClean="0"/>
                        <a:t>// Show mixed source and disassembly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disassemble --frame --mixed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lldb</a:t>
                      </a:r>
                      <a:r>
                        <a:rPr lang="en-US" sz="1400" dirty="0" smtClean="0"/>
                        <a:t>) di -f -m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37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629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More LLDB commands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3124200"/>
            <a:ext cx="647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http</a:t>
            </a:r>
            <a:r>
              <a:rPr lang="en-US" sz="3200" dirty="0"/>
              <a:t>://</a:t>
            </a:r>
            <a:r>
              <a:rPr lang="en-US" sz="3200" dirty="0" err="1"/>
              <a:t>lldb.llvm.org</a:t>
            </a:r>
            <a:r>
              <a:rPr lang="en-US" sz="3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96092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400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err="1" smtClean="0">
                <a:solidFill>
                  <a:srgbClr val="F2EDE6"/>
                </a:solidFill>
                <a:cs typeface="Arial" pitchFamily="34" charset="0"/>
              </a:rPr>
              <a:t>iOS</a:t>
            </a:r>
            <a:r>
              <a:rPr lang="en-US" sz="2800" dirty="0" smtClean="0">
                <a:solidFill>
                  <a:srgbClr val="F2EDE6"/>
                </a:solidFill>
                <a:cs typeface="Arial" pitchFamily="34" charset="0"/>
              </a:rPr>
              <a:t> Debugging – Part II</a:t>
            </a: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990600"/>
            <a:ext cx="2667000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PART I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The </a:t>
            </a:r>
            <a:r>
              <a:rPr lang="en-US" dirty="0" err="1" smtClean="0"/>
              <a:t>xCode</a:t>
            </a:r>
            <a:r>
              <a:rPr lang="en-US" dirty="0" smtClean="0"/>
              <a:t> </a:t>
            </a:r>
            <a:r>
              <a:rPr lang="en-US" dirty="0"/>
              <a:t>debugging </a:t>
            </a:r>
            <a:r>
              <a:rPr lang="en-US" dirty="0" smtClean="0"/>
              <a:t>environments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Exception </a:t>
            </a:r>
            <a:r>
              <a:rPr lang="en-US" dirty="0"/>
              <a:t>and Symbolic </a:t>
            </a:r>
            <a:r>
              <a:rPr lang="en-US" dirty="0" smtClean="0"/>
              <a:t>Breakpoints</a:t>
            </a:r>
          </a:p>
          <a:p>
            <a:pPr marL="285750" indent="-285750">
              <a:buFontTx/>
              <a:buChar char="-"/>
            </a:pPr>
            <a:r>
              <a:rPr lang="en-US" dirty="0"/>
              <a:t>Editing and Managing </a:t>
            </a:r>
            <a:r>
              <a:rPr lang="en-US" dirty="0" smtClean="0"/>
              <a:t>Breakpoints</a:t>
            </a:r>
          </a:p>
          <a:p>
            <a:pPr marL="285750" indent="-285750">
              <a:buFontTx/>
              <a:buChar char="-"/>
            </a:pPr>
            <a:r>
              <a:rPr lang="en-US" dirty="0"/>
              <a:t>Breakpoint </a:t>
            </a:r>
            <a:r>
              <a:rPr lang="en-US" dirty="0" smtClean="0"/>
              <a:t>Actions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Breakpoint commands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996077"/>
            <a:ext cx="2743200" cy="2585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PART II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Python Scripting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Custom LLDB </a:t>
            </a:r>
            <a:r>
              <a:rPr lang="en-US" dirty="0" smtClean="0"/>
              <a:t>Command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XPC </a:t>
            </a:r>
            <a:r>
              <a:rPr lang="en-US" dirty="0" smtClean="0"/>
              <a:t>debugging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OpenGL ES Debugging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UIWebViews</a:t>
            </a:r>
            <a:r>
              <a:rPr lang="en-US" dirty="0" smtClean="0"/>
              <a:t> </a:t>
            </a:r>
            <a:r>
              <a:rPr lang="en-US" dirty="0"/>
              <a:t>Debugging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Core Data </a:t>
            </a:r>
            <a:r>
              <a:rPr lang="en-US" dirty="0" smtClean="0"/>
              <a:t>Debugging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968276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PART III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Targeting debugging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Continuous </a:t>
            </a:r>
            <a:r>
              <a:rPr lang="en-US" dirty="0" smtClean="0"/>
              <a:t>Integration Debugging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Hacking and Securing </a:t>
            </a:r>
            <a:r>
              <a:rPr lang="en-US" dirty="0" err="1"/>
              <a:t>iOS</a:t>
            </a:r>
            <a:r>
              <a:rPr lang="en-US" dirty="0"/>
              <a:t> Applications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52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600200"/>
            <a:ext cx="2971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" y="1600200"/>
            <a:ext cx="2971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ded Corner 5"/>
          <p:cNvSpPr/>
          <p:nvPr/>
        </p:nvSpPr>
        <p:spPr>
          <a:xfrm>
            <a:off x="4876800" y="4419600"/>
            <a:ext cx="3962400" cy="1676400"/>
          </a:xfrm>
          <a:prstGeom prst="foldedCorner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2000" b="1" dirty="0" smtClean="0"/>
              <a:t>Thank </a:t>
            </a:r>
            <a:r>
              <a:rPr lang="en-US" sz="2000" b="1" dirty="0"/>
              <a:t>you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dirty="0"/>
              <a:t>welcome to the second part</a:t>
            </a:r>
          </a:p>
        </p:txBody>
      </p:sp>
    </p:spTree>
    <p:extLst>
      <p:ext uri="{BB962C8B-B14F-4D97-AF65-F5344CB8AC3E}">
        <p14:creationId xmlns:p14="http://schemas.microsoft.com/office/powerpoint/2010/main" val="7114165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400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Question</a:t>
            </a:r>
            <a:endParaRPr lang="en-US" sz="2800" dirty="0" smtClean="0">
              <a:solidFill>
                <a:srgbClr val="F2EDE6"/>
              </a:solidFill>
              <a:cs typeface="Arial" pitchFamily="34" charset="0"/>
            </a:endParaRP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48768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pple Symbols"/>
                <a:cs typeface="Apple Symbols"/>
              </a:rPr>
              <a:t>Is $</a:t>
            </a:r>
            <a:r>
              <a:rPr lang="en-US" sz="2000" dirty="0" err="1" smtClean="0">
                <a:latin typeface="Apple Symbols"/>
                <a:cs typeface="Apple Symbols"/>
              </a:rPr>
              <a:t>ebx</a:t>
            </a:r>
            <a:r>
              <a:rPr lang="en-US" sz="2000" dirty="0" smtClean="0">
                <a:latin typeface="Apple Symbols"/>
                <a:cs typeface="Apple Symbols"/>
              </a:rPr>
              <a:t> like the Objective-C runtime Class structure (</a:t>
            </a:r>
            <a:r>
              <a:rPr lang="en-US" sz="2000" dirty="0" err="1" smtClean="0">
                <a:latin typeface="Apple Symbols"/>
                <a:cs typeface="Apple Symbols"/>
              </a:rPr>
              <a:t>NSMutableSet</a:t>
            </a:r>
            <a:r>
              <a:rPr lang="en-US" sz="2000" dirty="0" smtClean="0">
                <a:latin typeface="Apple Symbols"/>
                <a:cs typeface="Apple Symbols"/>
              </a:rPr>
              <a:t>) with name first?</a:t>
            </a:r>
            <a:endParaRPr lang="en-US" sz="2000" dirty="0">
              <a:latin typeface="Apple Symbols"/>
              <a:cs typeface="Apple Symbol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782901"/>
            <a:ext cx="5029200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Apple Symbols"/>
                <a:cs typeface="Apple Symbols"/>
              </a:rPr>
              <a:t>(</a:t>
            </a:r>
            <a:r>
              <a:rPr lang="en-US" b="1" dirty="0" err="1">
                <a:latin typeface="Apple Symbols"/>
                <a:cs typeface="Apple Symbols"/>
              </a:rPr>
              <a:t>lldb</a:t>
            </a:r>
            <a:r>
              <a:rPr lang="en-US" b="1" dirty="0">
                <a:latin typeface="Apple Symbols"/>
                <a:cs typeface="Apple Symbols"/>
              </a:rPr>
              <a:t>) memory read --format x 0x0f4133f0</a:t>
            </a:r>
          </a:p>
          <a:p>
            <a:r>
              <a:rPr lang="en-US" dirty="0" smtClean="0">
                <a:latin typeface="Apple Symbols"/>
                <a:cs typeface="Apple Symbols"/>
              </a:rPr>
              <a:t>0x01db7050 </a:t>
            </a:r>
            <a:r>
              <a:rPr lang="en-US" dirty="0">
                <a:latin typeface="Apple Symbols"/>
                <a:cs typeface="Apple Symbols"/>
              </a:rPr>
              <a:t>0x00000001 0x00000003 </a:t>
            </a:r>
            <a:r>
              <a:rPr lang="en-US" dirty="0" smtClean="0">
                <a:latin typeface="Apple Symbols"/>
                <a:cs typeface="Apple Symbols"/>
              </a:rPr>
              <a:t>0x00000002 0x0f41cd40 0x00000000 </a:t>
            </a:r>
            <a:r>
              <a:rPr lang="en-US" dirty="0">
                <a:latin typeface="Apple Symbols"/>
                <a:cs typeface="Apple Symbols"/>
              </a:rPr>
              <a:t>0x00000000 0x00000000</a:t>
            </a:r>
          </a:p>
          <a:p>
            <a:r>
              <a:rPr lang="en-US" b="1" dirty="0">
                <a:latin typeface="Apple Symbols"/>
                <a:cs typeface="Apple Symbols"/>
              </a:rPr>
              <a:t>(</a:t>
            </a:r>
            <a:r>
              <a:rPr lang="en-US" b="1" dirty="0" err="1">
                <a:latin typeface="Apple Symbols"/>
                <a:cs typeface="Apple Symbols"/>
              </a:rPr>
              <a:t>lldb</a:t>
            </a:r>
            <a:r>
              <a:rPr lang="en-US" b="1" dirty="0">
                <a:latin typeface="Apple Symbols"/>
                <a:cs typeface="Apple Symbols"/>
              </a:rPr>
              <a:t>) image lookup --address 0x01db7050</a:t>
            </a:r>
          </a:p>
          <a:p>
            <a:r>
              <a:rPr lang="en-US" dirty="0" smtClean="0">
                <a:latin typeface="Apple Symbols"/>
                <a:cs typeface="Apple Symbols"/>
              </a:rPr>
              <a:t>      Address</a:t>
            </a:r>
            <a:r>
              <a:rPr lang="en-US" dirty="0">
                <a:latin typeface="Apple Symbols"/>
                <a:cs typeface="Apple Symbols"/>
              </a:rPr>
              <a:t>: </a:t>
            </a:r>
            <a:r>
              <a:rPr lang="en-US" dirty="0" err="1">
                <a:latin typeface="Apple Symbols"/>
                <a:cs typeface="Apple Symbols"/>
              </a:rPr>
              <a:t>CoreFoundation</a:t>
            </a:r>
            <a:r>
              <a:rPr lang="en-US" dirty="0">
                <a:latin typeface="Apple Symbols"/>
                <a:cs typeface="Apple Symbols"/>
              </a:rPr>
              <a:t>[0x001b2050] (</a:t>
            </a:r>
            <a:r>
              <a:rPr lang="en-US" dirty="0" err="1">
                <a:latin typeface="Apple Symbols"/>
                <a:cs typeface="Apple Symbols"/>
              </a:rPr>
              <a:t>CoreFoundation</a:t>
            </a:r>
            <a:r>
              <a:rPr lang="en-US" dirty="0">
                <a:latin typeface="Apple Symbols"/>
                <a:cs typeface="Apple Symbols"/>
              </a:rPr>
              <a:t>.__DATA.__</a:t>
            </a:r>
            <a:r>
              <a:rPr lang="en-US" dirty="0" err="1">
                <a:latin typeface="Apple Symbols"/>
                <a:cs typeface="Apple Symbols"/>
              </a:rPr>
              <a:t>objc_data</a:t>
            </a:r>
            <a:r>
              <a:rPr lang="en-US" dirty="0">
                <a:latin typeface="Apple Symbols"/>
                <a:cs typeface="Apple Symbols"/>
              </a:rPr>
              <a:t> + 2300</a:t>
            </a:r>
            <a:r>
              <a:rPr lang="en-US" dirty="0" smtClean="0">
                <a:latin typeface="Apple Symbols"/>
                <a:cs typeface="Apple Symbols"/>
              </a:rPr>
              <a:t>)</a:t>
            </a:r>
          </a:p>
          <a:p>
            <a:r>
              <a:rPr lang="en-US" dirty="0" smtClean="0">
                <a:latin typeface="Apple Symbols"/>
                <a:cs typeface="Apple Symbols"/>
              </a:rPr>
              <a:t>      Summary: (void *)0x01db70f0: __</a:t>
            </a:r>
            <a:r>
              <a:rPr lang="en-US" dirty="0" err="1" smtClean="0">
                <a:latin typeface="Apple Symbols"/>
                <a:cs typeface="Apple Symbols"/>
              </a:rPr>
              <a:t>NSSetM</a:t>
            </a:r>
            <a:endParaRPr lang="en-US" dirty="0" smtClean="0">
              <a:latin typeface="Apple Symbols"/>
              <a:cs typeface="Apple Symbols"/>
            </a:endParaRPr>
          </a:p>
          <a:p>
            <a:r>
              <a:rPr lang="en-US" b="1" dirty="0" smtClean="0">
                <a:latin typeface="Apple Symbols"/>
                <a:cs typeface="Apple Symbols"/>
              </a:rPr>
              <a:t>(</a:t>
            </a:r>
            <a:r>
              <a:rPr lang="en-US" b="1" dirty="0" err="1">
                <a:latin typeface="Apple Symbols"/>
                <a:cs typeface="Apple Symbols"/>
              </a:rPr>
              <a:t>lldb</a:t>
            </a:r>
            <a:r>
              <a:rPr lang="en-US" b="1" dirty="0">
                <a:latin typeface="Apple Symbols"/>
                <a:cs typeface="Apple Symbols"/>
              </a:rPr>
              <a:t>) </a:t>
            </a:r>
            <a:r>
              <a:rPr lang="en-US" b="1" dirty="0" err="1">
                <a:latin typeface="Apple Symbols"/>
                <a:cs typeface="Apple Symbols"/>
              </a:rPr>
              <a:t>po</a:t>
            </a:r>
            <a:r>
              <a:rPr lang="en-US" b="1" dirty="0">
                <a:latin typeface="Apple Symbols"/>
                <a:cs typeface="Apple Symbols"/>
              </a:rPr>
              <a:t> 0x01db7050</a:t>
            </a:r>
          </a:p>
          <a:p>
            <a:r>
              <a:rPr lang="en-US" dirty="0">
                <a:latin typeface="Apple Symbols"/>
                <a:cs typeface="Apple Symbols"/>
              </a:rPr>
              <a:t>$10 = 31158352 __</a:t>
            </a:r>
            <a:r>
              <a:rPr lang="en-US" dirty="0" err="1">
                <a:latin typeface="Apple Symbols"/>
                <a:cs typeface="Apple Symbols"/>
              </a:rPr>
              <a:t>NSSetM</a:t>
            </a:r>
            <a:endParaRPr lang="en-US" dirty="0">
              <a:latin typeface="Apple Symbols"/>
              <a:cs typeface="Apple Symbol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143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is in the base register (</a:t>
            </a:r>
            <a:r>
              <a:rPr lang="en-US" b="1" dirty="0" err="1" smtClean="0"/>
              <a:t>ebx</a:t>
            </a:r>
            <a:r>
              <a:rPr lang="en-US" b="1" dirty="0" smtClean="0"/>
              <a:t>)?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1752600"/>
            <a:ext cx="3657600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Apple Symbols"/>
                <a:cs typeface="Apple Symbols"/>
              </a:rPr>
              <a:t>struct</a:t>
            </a:r>
            <a:r>
              <a:rPr lang="en-US" dirty="0">
                <a:latin typeface="Apple Symbols"/>
                <a:cs typeface="Apple Symbols"/>
              </a:rPr>
              <a:t> </a:t>
            </a:r>
            <a:r>
              <a:rPr lang="en-US" dirty="0" err="1">
                <a:latin typeface="Apple Symbols"/>
                <a:cs typeface="Apple Symbols"/>
              </a:rPr>
              <a:t>objc_class</a:t>
            </a:r>
            <a:r>
              <a:rPr lang="en-US" dirty="0">
                <a:latin typeface="Apple Symbols"/>
                <a:cs typeface="Apple Symbols"/>
              </a:rPr>
              <a:t> {</a:t>
            </a:r>
          </a:p>
          <a:p>
            <a:r>
              <a:rPr lang="en-US" dirty="0">
                <a:latin typeface="Apple Symbols"/>
                <a:cs typeface="Apple Symbols"/>
              </a:rPr>
              <a:t>Class </a:t>
            </a:r>
            <a:r>
              <a:rPr lang="en-US" dirty="0" err="1">
                <a:latin typeface="Apple Symbols"/>
                <a:cs typeface="Apple Symbols"/>
              </a:rPr>
              <a:t>isa</a:t>
            </a:r>
            <a:r>
              <a:rPr lang="en-US" dirty="0">
                <a:latin typeface="Apple Symbols"/>
                <a:cs typeface="Apple Symbols"/>
              </a:rPr>
              <a:t>;</a:t>
            </a:r>
          </a:p>
          <a:p>
            <a:endParaRPr lang="en-US" dirty="0">
              <a:latin typeface="Apple Symbols"/>
              <a:cs typeface="Apple Symbols"/>
            </a:endParaRPr>
          </a:p>
          <a:p>
            <a:r>
              <a:rPr lang="en-US" dirty="0">
                <a:latin typeface="Apple Symbols"/>
                <a:cs typeface="Apple Symbols"/>
              </a:rPr>
              <a:t>#if !__OBJC2__</a:t>
            </a:r>
          </a:p>
          <a:p>
            <a:r>
              <a:rPr lang="en-US" dirty="0">
                <a:latin typeface="Apple Symbols"/>
                <a:cs typeface="Apple Symbols"/>
              </a:rPr>
              <a:t>Class </a:t>
            </a:r>
            <a:r>
              <a:rPr lang="en-US" dirty="0" err="1">
                <a:latin typeface="Apple Symbols"/>
                <a:cs typeface="Apple Symbols"/>
              </a:rPr>
              <a:t>super_class</a:t>
            </a:r>
            <a:endParaRPr lang="en-US" dirty="0">
              <a:latin typeface="Apple Symbols"/>
              <a:cs typeface="Apple Symbols"/>
            </a:endParaRPr>
          </a:p>
          <a:p>
            <a:r>
              <a:rPr lang="en-US" dirty="0" err="1">
                <a:latin typeface="Apple Symbols"/>
                <a:cs typeface="Apple Symbols"/>
              </a:rPr>
              <a:t>const</a:t>
            </a:r>
            <a:r>
              <a:rPr lang="en-US" dirty="0">
                <a:latin typeface="Apple Symbols"/>
                <a:cs typeface="Apple Symbols"/>
              </a:rPr>
              <a:t> char *</a:t>
            </a:r>
            <a:r>
              <a:rPr lang="en-US" dirty="0" smtClean="0">
                <a:latin typeface="Apple Symbols"/>
                <a:cs typeface="Apple Symbols"/>
              </a:rPr>
              <a:t>name </a:t>
            </a:r>
            <a:endParaRPr lang="en-US" dirty="0">
              <a:latin typeface="Apple Symbols"/>
              <a:cs typeface="Apple Symbols"/>
            </a:endParaRPr>
          </a:p>
          <a:p>
            <a:r>
              <a:rPr lang="en-US" dirty="0">
                <a:latin typeface="Apple Symbols"/>
                <a:cs typeface="Apple Symbols"/>
              </a:rPr>
              <a:t>long </a:t>
            </a:r>
            <a:r>
              <a:rPr lang="en-US" dirty="0" smtClean="0">
                <a:latin typeface="Apple Symbols"/>
                <a:cs typeface="Apple Symbols"/>
              </a:rPr>
              <a:t>version</a:t>
            </a:r>
            <a:endParaRPr lang="en-US" dirty="0">
              <a:latin typeface="Apple Symbols"/>
              <a:cs typeface="Apple Symbols"/>
            </a:endParaRPr>
          </a:p>
          <a:p>
            <a:r>
              <a:rPr lang="en-US" dirty="0">
                <a:latin typeface="Apple Symbols"/>
                <a:cs typeface="Apple Symbols"/>
              </a:rPr>
              <a:t>long info</a:t>
            </a:r>
            <a:r>
              <a:rPr lang="en-US" dirty="0" smtClean="0">
                <a:latin typeface="Apple Symbols"/>
                <a:cs typeface="Apple Symbols"/>
              </a:rPr>
              <a:t>;</a:t>
            </a:r>
            <a:endParaRPr lang="en-US" dirty="0">
              <a:latin typeface="Apple Symbols"/>
              <a:cs typeface="Apple Symbols"/>
            </a:endParaRPr>
          </a:p>
          <a:p>
            <a:r>
              <a:rPr lang="en-US" dirty="0">
                <a:latin typeface="Apple Symbols"/>
                <a:cs typeface="Apple Symbols"/>
              </a:rPr>
              <a:t>long </a:t>
            </a:r>
            <a:r>
              <a:rPr lang="en-US" dirty="0" err="1" smtClean="0">
                <a:latin typeface="Apple Symbols"/>
                <a:cs typeface="Apple Symbols"/>
              </a:rPr>
              <a:t>instance_size</a:t>
            </a:r>
            <a:endParaRPr lang="en-US" dirty="0">
              <a:latin typeface="Apple Symbols"/>
              <a:cs typeface="Apple Symbols"/>
            </a:endParaRPr>
          </a:p>
          <a:p>
            <a:r>
              <a:rPr lang="en-US" dirty="0" err="1">
                <a:latin typeface="Apple Symbols"/>
                <a:cs typeface="Apple Symbols"/>
              </a:rPr>
              <a:t>struct</a:t>
            </a:r>
            <a:r>
              <a:rPr lang="en-US" dirty="0">
                <a:latin typeface="Apple Symbols"/>
                <a:cs typeface="Apple Symbols"/>
              </a:rPr>
              <a:t> </a:t>
            </a:r>
            <a:r>
              <a:rPr lang="en-US" dirty="0" err="1">
                <a:latin typeface="Apple Symbols"/>
                <a:cs typeface="Apple Symbols"/>
              </a:rPr>
              <a:t>objc_ivar_list</a:t>
            </a:r>
            <a:r>
              <a:rPr lang="en-US" dirty="0">
                <a:latin typeface="Apple Symbols"/>
                <a:cs typeface="Apple Symbols"/>
              </a:rPr>
              <a:t> *</a:t>
            </a:r>
            <a:r>
              <a:rPr lang="en-US" dirty="0" err="1" smtClean="0">
                <a:latin typeface="Apple Symbols"/>
                <a:cs typeface="Apple Symbols"/>
              </a:rPr>
              <a:t>ivars</a:t>
            </a:r>
            <a:endParaRPr lang="en-US" dirty="0">
              <a:latin typeface="Apple Symbols"/>
              <a:cs typeface="Apple Symbols"/>
            </a:endParaRPr>
          </a:p>
          <a:p>
            <a:r>
              <a:rPr lang="en-US" dirty="0" err="1">
                <a:latin typeface="Apple Symbols"/>
                <a:cs typeface="Apple Symbols"/>
              </a:rPr>
              <a:t>struct</a:t>
            </a:r>
            <a:r>
              <a:rPr lang="en-US" dirty="0">
                <a:latin typeface="Apple Symbols"/>
                <a:cs typeface="Apple Symbols"/>
              </a:rPr>
              <a:t> </a:t>
            </a:r>
            <a:r>
              <a:rPr lang="en-US" dirty="0" err="1">
                <a:latin typeface="Apple Symbols"/>
                <a:cs typeface="Apple Symbols"/>
              </a:rPr>
              <a:t>objc_method_list</a:t>
            </a:r>
            <a:r>
              <a:rPr lang="en-US" dirty="0">
                <a:latin typeface="Apple Symbols"/>
                <a:cs typeface="Apple Symbols"/>
              </a:rPr>
              <a:t> **</a:t>
            </a:r>
            <a:r>
              <a:rPr lang="en-US" dirty="0" err="1">
                <a:latin typeface="Apple Symbols"/>
                <a:cs typeface="Apple Symbols"/>
              </a:rPr>
              <a:t>methodLists</a:t>
            </a:r>
            <a:endParaRPr lang="en-US" dirty="0">
              <a:latin typeface="Apple Symbols"/>
              <a:cs typeface="Apple Symbols"/>
            </a:endParaRPr>
          </a:p>
          <a:p>
            <a:r>
              <a:rPr lang="en-US" dirty="0" err="1">
                <a:latin typeface="Apple Symbols"/>
                <a:cs typeface="Apple Symbols"/>
              </a:rPr>
              <a:t>struct</a:t>
            </a:r>
            <a:r>
              <a:rPr lang="en-US" dirty="0">
                <a:latin typeface="Apple Symbols"/>
                <a:cs typeface="Apple Symbols"/>
              </a:rPr>
              <a:t> </a:t>
            </a:r>
            <a:r>
              <a:rPr lang="en-US" dirty="0" err="1">
                <a:latin typeface="Apple Symbols"/>
                <a:cs typeface="Apple Symbols"/>
              </a:rPr>
              <a:t>objc_cache</a:t>
            </a:r>
            <a:r>
              <a:rPr lang="en-US" dirty="0">
                <a:latin typeface="Apple Symbols"/>
                <a:cs typeface="Apple Symbols"/>
              </a:rPr>
              <a:t> *cache</a:t>
            </a:r>
          </a:p>
          <a:p>
            <a:r>
              <a:rPr lang="en-US" dirty="0" err="1">
                <a:latin typeface="Apple Symbols"/>
                <a:cs typeface="Apple Symbols"/>
              </a:rPr>
              <a:t>struct</a:t>
            </a:r>
            <a:r>
              <a:rPr lang="en-US" dirty="0">
                <a:latin typeface="Apple Symbols"/>
                <a:cs typeface="Apple Symbols"/>
              </a:rPr>
              <a:t> </a:t>
            </a:r>
            <a:r>
              <a:rPr lang="en-US" dirty="0" err="1">
                <a:latin typeface="Apple Symbols"/>
                <a:cs typeface="Apple Symbols"/>
              </a:rPr>
              <a:t>objc_protocol_list</a:t>
            </a:r>
            <a:r>
              <a:rPr lang="en-US" dirty="0">
                <a:latin typeface="Apple Symbols"/>
                <a:cs typeface="Apple Symbols"/>
              </a:rPr>
              <a:t> *protocols</a:t>
            </a:r>
          </a:p>
          <a:p>
            <a:r>
              <a:rPr lang="en-US" dirty="0">
                <a:latin typeface="Apple Symbols"/>
                <a:cs typeface="Apple Symbols"/>
              </a:rPr>
              <a:t>#</a:t>
            </a:r>
            <a:r>
              <a:rPr lang="en-US" dirty="0" err="1">
                <a:latin typeface="Apple Symbols"/>
                <a:cs typeface="Apple Symbols"/>
              </a:rPr>
              <a:t>endif</a:t>
            </a:r>
            <a:endParaRPr lang="en-US" dirty="0">
              <a:latin typeface="Apple Symbols"/>
              <a:cs typeface="Apple Symbols"/>
            </a:endParaRPr>
          </a:p>
          <a:p>
            <a:r>
              <a:rPr lang="en-US" dirty="0">
                <a:latin typeface="Apple Symbols"/>
                <a:cs typeface="Apple Symbols"/>
              </a:rPr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927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400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Question</a:t>
            </a:r>
            <a:endParaRPr lang="en-US" sz="2800" dirty="0" smtClean="0">
              <a:solidFill>
                <a:srgbClr val="F2EDE6"/>
              </a:solidFill>
              <a:cs typeface="Arial" pitchFamily="34" charset="0"/>
            </a:endParaRP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143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type </a:t>
            </a:r>
            <a:r>
              <a:rPr lang="en-US" dirty="0" smtClean="0"/>
              <a:t>is the selected object?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859101"/>
            <a:ext cx="883920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</a:t>
            </a:r>
            <a:r>
              <a:rPr lang="en-US" sz="2000" dirty="0">
                <a:latin typeface="Apple Symbols"/>
                <a:cs typeface="Apple Symbols"/>
              </a:rPr>
              <a:t> </a:t>
            </a:r>
            <a:r>
              <a:rPr lang="en-US" sz="2000" b="1" dirty="0">
                <a:latin typeface="Apple Symbols"/>
                <a:cs typeface="Apple Symbols"/>
              </a:rPr>
              <a:t>breakpoint set --name "-[</a:t>
            </a:r>
            <a:r>
              <a:rPr lang="en-US" sz="2000" b="1" dirty="0" err="1">
                <a:latin typeface="Apple Symbols"/>
                <a:cs typeface="Apple Symbols"/>
              </a:rPr>
              <a:t>UIResponder</a:t>
            </a:r>
            <a:r>
              <a:rPr lang="en-US" sz="2000" b="1" dirty="0">
                <a:latin typeface="Apple Symbols"/>
                <a:cs typeface="Apple Symbols"/>
              </a:rPr>
              <a:t> </a:t>
            </a:r>
            <a:r>
              <a:rPr lang="en-US" sz="2000" b="1" dirty="0" err="1">
                <a:latin typeface="Apple Symbols"/>
                <a:cs typeface="Apple Symbols"/>
              </a:rPr>
              <a:t>touchesEnded:withEvent</a:t>
            </a:r>
            <a:r>
              <a:rPr lang="en-US" sz="2000" b="1" dirty="0">
                <a:latin typeface="Apple Symbols"/>
                <a:cs typeface="Apple Symbols"/>
              </a:rPr>
              <a:t>:</a:t>
            </a:r>
            <a:r>
              <a:rPr lang="en-US" sz="2000" b="1" dirty="0" smtClean="0">
                <a:latin typeface="Apple Symbols"/>
                <a:cs typeface="Apple Symbols"/>
              </a:rPr>
              <a:t>]"</a:t>
            </a:r>
            <a:endParaRPr lang="en-US" sz="2000" b="1" dirty="0">
              <a:latin typeface="Apple Symbols"/>
              <a:cs typeface="Apple Symbols"/>
            </a:endParaRPr>
          </a:p>
          <a:p>
            <a:r>
              <a:rPr lang="en-US" sz="2000" dirty="0">
                <a:latin typeface="Apple Symbols"/>
                <a:cs typeface="Apple Symbols"/>
              </a:rPr>
              <a:t>Breakpoint </a:t>
            </a:r>
            <a:r>
              <a:rPr lang="en-US" sz="2000" dirty="0" smtClean="0">
                <a:latin typeface="Apple Symbols"/>
                <a:cs typeface="Apple Symbols"/>
              </a:rPr>
              <a:t>1: </a:t>
            </a:r>
            <a:r>
              <a:rPr lang="en-US" sz="2000" dirty="0">
                <a:latin typeface="Apple Symbols"/>
                <a:cs typeface="Apple Symbols"/>
              </a:rPr>
              <a:t>where = </a:t>
            </a:r>
            <a:r>
              <a:rPr lang="en-US" sz="2000" dirty="0" err="1">
                <a:latin typeface="Apple Symbols"/>
                <a:cs typeface="Apple Symbols"/>
              </a:rPr>
              <a:t>UIKit</a:t>
            </a:r>
            <a:r>
              <a:rPr lang="en-US" sz="2000" dirty="0">
                <a:latin typeface="Apple Symbols"/>
                <a:cs typeface="Apple Symbols"/>
              </a:rPr>
              <a:t>`-[</a:t>
            </a:r>
            <a:r>
              <a:rPr lang="en-US" sz="2000" dirty="0" err="1">
                <a:latin typeface="Apple Symbols"/>
                <a:cs typeface="Apple Symbols"/>
              </a:rPr>
              <a:t>UIResponder</a:t>
            </a:r>
            <a:r>
              <a:rPr lang="en-US" sz="2000" dirty="0">
                <a:latin typeface="Apple Symbols"/>
                <a:cs typeface="Apple Symbols"/>
              </a:rPr>
              <a:t> </a:t>
            </a:r>
            <a:r>
              <a:rPr lang="en-US" sz="2000" dirty="0" err="1">
                <a:latin typeface="Apple Symbols"/>
                <a:cs typeface="Apple Symbols"/>
              </a:rPr>
              <a:t>touchesEnded:withEvent</a:t>
            </a:r>
            <a:r>
              <a:rPr lang="en-US" sz="2000" dirty="0">
                <a:latin typeface="Apple Symbols"/>
                <a:cs typeface="Apple Symbols"/>
              </a:rPr>
              <a:t>:], address = </a:t>
            </a:r>
            <a:r>
              <a:rPr lang="en-US" sz="2000" dirty="0" smtClean="0">
                <a:latin typeface="Apple Symbols"/>
                <a:cs typeface="Apple Symbols"/>
              </a:rPr>
              <a:t>0x0012098e</a:t>
            </a:r>
            <a:endParaRPr lang="en-US" sz="2000" dirty="0">
              <a:latin typeface="Apple Symbols"/>
              <a:cs typeface="Apple Symbols"/>
            </a:endParaRPr>
          </a:p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</a:t>
            </a:r>
            <a:r>
              <a:rPr lang="en-US" sz="2000" dirty="0">
                <a:latin typeface="Apple Symbols"/>
                <a:cs typeface="Apple Symbols"/>
              </a:rPr>
              <a:t> breakpoint command add </a:t>
            </a:r>
            <a:r>
              <a:rPr lang="en-US" sz="2000" dirty="0" smtClean="0">
                <a:latin typeface="Apple Symbols"/>
                <a:cs typeface="Apple Symbols"/>
              </a:rPr>
              <a:t>1</a:t>
            </a:r>
            <a:endParaRPr lang="en-US" sz="2000" dirty="0">
              <a:latin typeface="Apple Symbols"/>
              <a:cs typeface="Apple Symbols"/>
            </a:endParaRPr>
          </a:p>
          <a:p>
            <a:r>
              <a:rPr lang="en-US" sz="2000" dirty="0">
                <a:latin typeface="Apple Symbols"/>
                <a:cs typeface="Apple Symbols"/>
              </a:rPr>
              <a:t>Enter your debugger command(s).  Type 'DONE' to end</a:t>
            </a:r>
            <a:r>
              <a:rPr lang="en-US" sz="2000" dirty="0" smtClean="0">
                <a:latin typeface="Apple Symbols"/>
                <a:cs typeface="Apple Symbols"/>
              </a:rPr>
              <a:t>.</a:t>
            </a:r>
            <a:endParaRPr lang="en-US" sz="2000" dirty="0">
              <a:latin typeface="Apple Symbols"/>
              <a:cs typeface="Apple Symbols"/>
            </a:endParaRPr>
          </a:p>
          <a:p>
            <a:r>
              <a:rPr lang="en-US" sz="2000" dirty="0">
                <a:latin typeface="Apple Symbols"/>
                <a:cs typeface="Apple Symbols"/>
              </a:rPr>
              <a:t>&gt; script print "\n========</a:t>
            </a:r>
            <a:r>
              <a:rPr lang="en-US" sz="2000" dirty="0" smtClean="0">
                <a:latin typeface="Apple Symbols"/>
                <a:cs typeface="Apple Symbols"/>
              </a:rPr>
              <a:t>=“</a:t>
            </a:r>
            <a:endParaRPr lang="en-US" sz="2000" dirty="0">
              <a:latin typeface="Apple Symbols"/>
              <a:cs typeface="Apple Symbols"/>
            </a:endParaRPr>
          </a:p>
          <a:p>
            <a:r>
              <a:rPr lang="en-US" sz="2000" dirty="0">
                <a:latin typeface="Apple Symbols"/>
                <a:cs typeface="Apple Symbols"/>
              </a:rPr>
              <a:t>&gt; </a:t>
            </a:r>
            <a:r>
              <a:rPr lang="en-US" sz="2000" dirty="0" err="1">
                <a:latin typeface="Apple Symbols"/>
                <a:cs typeface="Apple Symbols"/>
              </a:rPr>
              <a:t>p</a:t>
            </a:r>
            <a:r>
              <a:rPr lang="en-US" sz="2000" dirty="0" err="1" smtClean="0">
                <a:latin typeface="Apple Symbols"/>
                <a:cs typeface="Apple Symbols"/>
              </a:rPr>
              <a:t>o</a:t>
            </a:r>
            <a:r>
              <a:rPr lang="en-US" sz="2000" dirty="0" smtClean="0">
                <a:latin typeface="Apple Symbols"/>
                <a:cs typeface="Apple Symbols"/>
              </a:rPr>
              <a:t> $</a:t>
            </a:r>
            <a:r>
              <a:rPr lang="en-US" sz="2000" dirty="0" err="1" smtClean="0">
                <a:latin typeface="Apple Symbols"/>
                <a:cs typeface="Apple Symbols"/>
              </a:rPr>
              <a:t>ebx</a:t>
            </a:r>
            <a:r>
              <a:rPr lang="en-US" sz="2000" dirty="0" smtClean="0">
                <a:latin typeface="Apple Symbols"/>
                <a:cs typeface="Apple Symbols"/>
              </a:rPr>
              <a:t/>
            </a:r>
            <a:br>
              <a:rPr lang="en-US" sz="2000" dirty="0" smtClean="0">
                <a:latin typeface="Apple Symbols"/>
                <a:cs typeface="Apple Symbols"/>
              </a:rPr>
            </a:br>
            <a:r>
              <a:rPr lang="en-US" sz="2000" dirty="0" smtClean="0">
                <a:latin typeface="Apple Symbols"/>
                <a:cs typeface="Apple Symbols"/>
              </a:rPr>
              <a:t>&gt; continue</a:t>
            </a:r>
            <a:endParaRPr lang="en-US" sz="2000" dirty="0">
              <a:latin typeface="Apple Symbols"/>
              <a:cs typeface="Apple Symbols"/>
            </a:endParaRPr>
          </a:p>
          <a:p>
            <a:r>
              <a:rPr lang="en-US" sz="2000" dirty="0">
                <a:latin typeface="Apple Symbols"/>
                <a:cs typeface="Apple Symbols"/>
              </a:rPr>
              <a:t>&gt; </a:t>
            </a:r>
            <a:r>
              <a:rPr lang="en-US" sz="2000" dirty="0" smtClean="0">
                <a:latin typeface="Apple Symbols"/>
                <a:cs typeface="Apple Symbols"/>
              </a:rPr>
              <a:t>DONE</a:t>
            </a:r>
            <a:endParaRPr lang="en-US" sz="2000" dirty="0">
              <a:latin typeface="Apple Symbols"/>
              <a:cs typeface="Apple Symbols"/>
            </a:endParaRPr>
          </a:p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</a:t>
            </a:r>
            <a:r>
              <a:rPr lang="en-US" sz="2000" dirty="0">
                <a:latin typeface="Apple Symbols"/>
                <a:cs typeface="Apple Symbols"/>
              </a:rPr>
              <a:t> breakpoint modify </a:t>
            </a:r>
            <a:r>
              <a:rPr lang="en-US" sz="2000" dirty="0" smtClean="0">
                <a:latin typeface="Apple Symbols"/>
                <a:cs typeface="Apple Symbols"/>
              </a:rPr>
              <a:t>--condition '$</a:t>
            </a:r>
            <a:r>
              <a:rPr lang="en-US" sz="2000" dirty="0" err="1">
                <a:latin typeface="Apple Symbols"/>
                <a:cs typeface="Apple Symbols"/>
              </a:rPr>
              <a:t>ecx</a:t>
            </a:r>
            <a:r>
              <a:rPr lang="en-US" sz="2000" dirty="0">
                <a:latin typeface="Apple Symbols"/>
                <a:cs typeface="Apple Symbols"/>
              </a:rPr>
              <a:t> != $</a:t>
            </a:r>
            <a:r>
              <a:rPr lang="en-US" sz="2000" dirty="0" err="1" smtClean="0">
                <a:latin typeface="Apple Symbols"/>
                <a:cs typeface="Apple Symbols"/>
              </a:rPr>
              <a:t>edi</a:t>
            </a:r>
            <a:r>
              <a:rPr lang="en-US" sz="2000" dirty="0" smtClean="0">
                <a:latin typeface="Apple Symbols"/>
                <a:cs typeface="Apple Symbols"/>
              </a:rPr>
              <a:t>' 1</a:t>
            </a:r>
            <a:endParaRPr lang="en-US" sz="2000" dirty="0">
              <a:latin typeface="Apple Symbols"/>
              <a:cs typeface="Apple Symbol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48768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display view hierarchy?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5334000"/>
            <a:ext cx="464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Expressions?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487680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 we need a condition?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21989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400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Question</a:t>
            </a:r>
            <a:endParaRPr lang="en-US" sz="2800" dirty="0" smtClean="0">
              <a:solidFill>
                <a:srgbClr val="F2EDE6"/>
              </a:solidFill>
              <a:cs typeface="Arial" pitchFamily="34" charset="0"/>
            </a:endParaRP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143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.) What type is </a:t>
            </a:r>
            <a:r>
              <a:rPr lang="en-US" dirty="0" smtClean="0"/>
              <a:t>the selected object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b="1" dirty="0" smtClean="0"/>
              <a:t>How to display view hierarchy?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1859101"/>
            <a:ext cx="8839200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</a:t>
            </a:r>
            <a:r>
              <a:rPr lang="en-US" sz="2000" dirty="0">
                <a:latin typeface="Apple Symbols"/>
                <a:cs typeface="Apple Symbols"/>
              </a:rPr>
              <a:t> </a:t>
            </a:r>
            <a:r>
              <a:rPr lang="en-US" sz="2000" b="1" dirty="0">
                <a:latin typeface="Apple Symbols"/>
                <a:cs typeface="Apple Symbols"/>
              </a:rPr>
              <a:t>breakpoint set --name "-[</a:t>
            </a:r>
            <a:r>
              <a:rPr lang="en-US" sz="2000" b="1" dirty="0" err="1">
                <a:latin typeface="Apple Symbols"/>
                <a:cs typeface="Apple Symbols"/>
              </a:rPr>
              <a:t>UIResponder</a:t>
            </a:r>
            <a:r>
              <a:rPr lang="en-US" sz="2000" b="1" dirty="0">
                <a:latin typeface="Apple Symbols"/>
                <a:cs typeface="Apple Symbols"/>
              </a:rPr>
              <a:t> </a:t>
            </a:r>
            <a:r>
              <a:rPr lang="en-US" sz="2000" b="1" dirty="0" err="1">
                <a:latin typeface="Apple Symbols"/>
                <a:cs typeface="Apple Symbols"/>
              </a:rPr>
              <a:t>touchesEnded:withEvent</a:t>
            </a:r>
            <a:r>
              <a:rPr lang="en-US" sz="2000" b="1" dirty="0">
                <a:latin typeface="Apple Symbols"/>
                <a:cs typeface="Apple Symbols"/>
              </a:rPr>
              <a:t>:</a:t>
            </a:r>
            <a:r>
              <a:rPr lang="en-US" sz="2000" b="1" dirty="0" smtClean="0">
                <a:latin typeface="Apple Symbols"/>
                <a:cs typeface="Apple Symbols"/>
              </a:rPr>
              <a:t>]"</a:t>
            </a:r>
            <a:endParaRPr lang="en-US" sz="2000" b="1" dirty="0">
              <a:latin typeface="Apple Symbols"/>
              <a:cs typeface="Apple Symbols"/>
            </a:endParaRPr>
          </a:p>
          <a:p>
            <a:r>
              <a:rPr lang="en-US" sz="2000" dirty="0">
                <a:latin typeface="Apple Symbols"/>
                <a:cs typeface="Apple Symbols"/>
              </a:rPr>
              <a:t>Breakpoint </a:t>
            </a:r>
            <a:r>
              <a:rPr lang="en-US" sz="2000" dirty="0" smtClean="0">
                <a:latin typeface="Apple Symbols"/>
                <a:cs typeface="Apple Symbols"/>
              </a:rPr>
              <a:t>1: </a:t>
            </a:r>
            <a:r>
              <a:rPr lang="en-US" sz="2000" dirty="0">
                <a:latin typeface="Apple Symbols"/>
                <a:cs typeface="Apple Symbols"/>
              </a:rPr>
              <a:t>where = </a:t>
            </a:r>
            <a:r>
              <a:rPr lang="en-US" sz="2000" dirty="0" err="1">
                <a:latin typeface="Apple Symbols"/>
                <a:cs typeface="Apple Symbols"/>
              </a:rPr>
              <a:t>UIKit</a:t>
            </a:r>
            <a:r>
              <a:rPr lang="en-US" sz="2000" dirty="0">
                <a:latin typeface="Apple Symbols"/>
                <a:cs typeface="Apple Symbols"/>
              </a:rPr>
              <a:t>`-[</a:t>
            </a:r>
            <a:r>
              <a:rPr lang="en-US" sz="2000" dirty="0" err="1">
                <a:latin typeface="Apple Symbols"/>
                <a:cs typeface="Apple Symbols"/>
              </a:rPr>
              <a:t>UIResponder</a:t>
            </a:r>
            <a:r>
              <a:rPr lang="en-US" sz="2000" dirty="0">
                <a:latin typeface="Apple Symbols"/>
                <a:cs typeface="Apple Symbols"/>
              </a:rPr>
              <a:t> </a:t>
            </a:r>
            <a:r>
              <a:rPr lang="en-US" sz="2000" dirty="0" err="1">
                <a:latin typeface="Apple Symbols"/>
                <a:cs typeface="Apple Symbols"/>
              </a:rPr>
              <a:t>touchesEnded:withEvent</a:t>
            </a:r>
            <a:r>
              <a:rPr lang="en-US" sz="2000" dirty="0">
                <a:latin typeface="Apple Symbols"/>
                <a:cs typeface="Apple Symbols"/>
              </a:rPr>
              <a:t>:], address = </a:t>
            </a:r>
            <a:r>
              <a:rPr lang="en-US" sz="2000" dirty="0" smtClean="0">
                <a:latin typeface="Apple Symbols"/>
                <a:cs typeface="Apple Symbols"/>
              </a:rPr>
              <a:t>0x0012098e</a:t>
            </a:r>
            <a:endParaRPr lang="en-US" sz="2000" dirty="0">
              <a:latin typeface="Apple Symbols"/>
              <a:cs typeface="Apple Symbols"/>
            </a:endParaRPr>
          </a:p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</a:t>
            </a:r>
            <a:r>
              <a:rPr lang="en-US" sz="2000" dirty="0">
                <a:latin typeface="Apple Symbols"/>
                <a:cs typeface="Apple Symbols"/>
              </a:rPr>
              <a:t> breakpoint command add </a:t>
            </a:r>
            <a:r>
              <a:rPr lang="en-US" sz="2000" dirty="0" smtClean="0">
                <a:latin typeface="Apple Symbols"/>
                <a:cs typeface="Apple Symbols"/>
              </a:rPr>
              <a:t>1</a:t>
            </a:r>
            <a:endParaRPr lang="en-US" sz="2000" dirty="0">
              <a:latin typeface="Apple Symbols"/>
              <a:cs typeface="Apple Symbols"/>
            </a:endParaRPr>
          </a:p>
          <a:p>
            <a:r>
              <a:rPr lang="en-US" sz="2000" dirty="0">
                <a:latin typeface="Apple Symbols"/>
                <a:cs typeface="Apple Symbols"/>
              </a:rPr>
              <a:t>Enter your debugger command(s).  Type 'DONE' to end</a:t>
            </a:r>
            <a:r>
              <a:rPr lang="en-US" sz="2000" dirty="0" smtClean="0">
                <a:latin typeface="Apple Symbols"/>
                <a:cs typeface="Apple Symbols"/>
              </a:rPr>
              <a:t>.</a:t>
            </a:r>
            <a:endParaRPr lang="en-US" sz="2000" dirty="0">
              <a:latin typeface="Apple Symbols"/>
              <a:cs typeface="Apple Symbols"/>
            </a:endParaRPr>
          </a:p>
          <a:p>
            <a:r>
              <a:rPr lang="en-US" sz="2000" dirty="0">
                <a:latin typeface="Apple Symbols"/>
                <a:cs typeface="Apple Symbols"/>
              </a:rPr>
              <a:t>&gt; script print "\n========="</a:t>
            </a:r>
          </a:p>
          <a:p>
            <a:r>
              <a:rPr lang="en-US" sz="2000" dirty="0" smtClean="0">
                <a:latin typeface="Apple Symbols"/>
                <a:cs typeface="Apple Symbols"/>
              </a:rPr>
              <a:t>&gt; </a:t>
            </a:r>
            <a:r>
              <a:rPr lang="en-US" sz="2000" dirty="0" err="1" smtClean="0">
                <a:latin typeface="Apple Symbols"/>
                <a:cs typeface="Apple Symbols"/>
              </a:rPr>
              <a:t>po</a:t>
            </a:r>
            <a:r>
              <a:rPr lang="en-US" sz="2000" dirty="0" smtClean="0">
                <a:latin typeface="Apple Symbols"/>
                <a:cs typeface="Apple Symbols"/>
              </a:rPr>
              <a:t> $</a:t>
            </a:r>
            <a:r>
              <a:rPr lang="en-US" sz="2000" dirty="0" err="1" smtClean="0">
                <a:latin typeface="Apple Symbols"/>
                <a:cs typeface="Apple Symbols"/>
              </a:rPr>
              <a:t>ebx</a:t>
            </a:r>
            <a:r>
              <a:rPr lang="en-US" sz="2000" dirty="0" smtClean="0">
                <a:latin typeface="Apple Symbols"/>
                <a:cs typeface="Apple Symbols"/>
              </a:rPr>
              <a:t/>
            </a:r>
            <a:br>
              <a:rPr lang="en-US" sz="2000" dirty="0" smtClean="0">
                <a:latin typeface="Apple Symbols"/>
                <a:cs typeface="Apple Symbols"/>
              </a:rPr>
            </a:br>
            <a:r>
              <a:rPr lang="en-US" sz="2000" dirty="0">
                <a:latin typeface="Apple Symbols"/>
                <a:cs typeface="Apple Symbols"/>
              </a:rPr>
              <a:t>&gt; </a:t>
            </a:r>
            <a:r>
              <a:rPr lang="en-US" sz="2000" dirty="0" err="1">
                <a:latin typeface="Apple Symbols"/>
                <a:cs typeface="Apple Symbols"/>
              </a:rPr>
              <a:t>expr</a:t>
            </a:r>
            <a:r>
              <a:rPr lang="en-US" sz="2000" dirty="0">
                <a:latin typeface="Apple Symbols"/>
                <a:cs typeface="Apple Symbols"/>
              </a:rPr>
              <a:t> for(id </a:t>
            </a:r>
            <a:r>
              <a:rPr lang="en-US" sz="2000" smtClean="0">
                <a:latin typeface="Apple Symbols"/>
                <a:cs typeface="Apple Symbols"/>
              </a:rPr>
              <a:t>idv=(</a:t>
            </a:r>
            <a:r>
              <a:rPr lang="en-US" sz="2000" dirty="0">
                <a:latin typeface="Apple Symbols"/>
                <a:cs typeface="Apple Symbols"/>
              </a:rPr>
              <a:t>id)[[$</a:t>
            </a:r>
            <a:r>
              <a:rPr lang="en-US" sz="2000" dirty="0" err="1">
                <a:latin typeface="Apple Symbols"/>
                <a:cs typeface="Apple Symbols"/>
              </a:rPr>
              <a:t>ebx</a:t>
            </a:r>
            <a:r>
              <a:rPr lang="en-US" sz="2000" dirty="0">
                <a:latin typeface="Apple Symbols"/>
                <a:cs typeface="Apple Symbols"/>
              </a:rPr>
              <a:t> </a:t>
            </a:r>
            <a:r>
              <a:rPr lang="en-US" sz="2000" dirty="0" err="1">
                <a:latin typeface="Apple Symbols"/>
                <a:cs typeface="Apple Symbols"/>
              </a:rPr>
              <a:t>anyObject</a:t>
            </a:r>
            <a:r>
              <a:rPr lang="en-US" sz="2000" dirty="0">
                <a:latin typeface="Apple Symbols"/>
                <a:cs typeface="Apple Symbols"/>
              </a:rPr>
              <a:t>] view]; </a:t>
            </a:r>
            <a:r>
              <a:rPr lang="en-US" sz="2000" dirty="0" err="1">
                <a:latin typeface="Apple Symbols"/>
                <a:cs typeface="Apple Symbols"/>
              </a:rPr>
              <a:t>idv</a:t>
            </a:r>
            <a:r>
              <a:rPr lang="en-US" sz="2000" dirty="0">
                <a:latin typeface="Apple Symbols"/>
                <a:cs typeface="Apple Symbols"/>
              </a:rPr>
              <a:t>; </a:t>
            </a:r>
            <a:r>
              <a:rPr lang="en-US" sz="2000" dirty="0" err="1">
                <a:latin typeface="Apple Symbols"/>
                <a:cs typeface="Apple Symbols"/>
              </a:rPr>
              <a:t>idv</a:t>
            </a:r>
            <a:r>
              <a:rPr lang="en-US" sz="2000" dirty="0">
                <a:latin typeface="Apple Symbols"/>
                <a:cs typeface="Apple Symbols"/>
              </a:rPr>
              <a:t>=(id)[</a:t>
            </a:r>
            <a:r>
              <a:rPr lang="en-US" sz="2000" dirty="0" err="1">
                <a:latin typeface="Apple Symbols"/>
                <a:cs typeface="Apple Symbols"/>
              </a:rPr>
              <a:t>idv</a:t>
            </a:r>
            <a:r>
              <a:rPr lang="en-US" sz="2000" dirty="0">
                <a:latin typeface="Apple Symbols"/>
                <a:cs typeface="Apple Symbols"/>
              </a:rPr>
              <a:t> </a:t>
            </a:r>
            <a:r>
              <a:rPr lang="en-US" sz="2000" dirty="0" err="1">
                <a:latin typeface="Apple Symbols"/>
                <a:cs typeface="Apple Symbols"/>
              </a:rPr>
              <a:t>superview</a:t>
            </a:r>
            <a:r>
              <a:rPr lang="en-US" sz="2000" dirty="0">
                <a:latin typeface="Apple Symbols"/>
                <a:cs typeface="Apple Symbols"/>
              </a:rPr>
              <a:t>])(void)</a:t>
            </a:r>
            <a:r>
              <a:rPr lang="en-US" sz="2000" dirty="0" err="1">
                <a:latin typeface="Apple Symbols"/>
                <a:cs typeface="Apple Symbols"/>
              </a:rPr>
              <a:t>printf</a:t>
            </a:r>
            <a:r>
              <a:rPr lang="en-US" sz="2000" dirty="0">
                <a:latin typeface="Apple Symbols"/>
                <a:cs typeface="Apple Symbols"/>
              </a:rPr>
              <a:t>("%s\n", (</a:t>
            </a:r>
            <a:r>
              <a:rPr lang="en-US" sz="2000" dirty="0" err="1">
                <a:latin typeface="Apple Symbols"/>
                <a:cs typeface="Apple Symbols"/>
              </a:rPr>
              <a:t>const</a:t>
            </a:r>
            <a:r>
              <a:rPr lang="en-US" sz="2000" dirty="0">
                <a:latin typeface="Apple Symbols"/>
                <a:cs typeface="Apple Symbols"/>
              </a:rPr>
              <a:t> char*)</a:t>
            </a:r>
            <a:r>
              <a:rPr lang="en-US" sz="2000" dirty="0" err="1">
                <a:latin typeface="Apple Symbols"/>
                <a:cs typeface="Apple Symbols"/>
              </a:rPr>
              <a:t>class_getName</a:t>
            </a:r>
            <a:r>
              <a:rPr lang="en-US" sz="2000" dirty="0">
                <a:latin typeface="Apple Symbols"/>
                <a:cs typeface="Apple Symbols"/>
              </a:rPr>
              <a:t>((id)[</a:t>
            </a:r>
            <a:r>
              <a:rPr lang="en-US" sz="2000" dirty="0" err="1">
                <a:latin typeface="Apple Symbols"/>
                <a:cs typeface="Apple Symbols"/>
              </a:rPr>
              <a:t>idv</a:t>
            </a:r>
            <a:r>
              <a:rPr lang="en-US" sz="2000" dirty="0">
                <a:latin typeface="Apple Symbols"/>
                <a:cs typeface="Apple Symbols"/>
              </a:rPr>
              <a:t> class]))</a:t>
            </a:r>
            <a:endParaRPr lang="en-US" sz="2000" dirty="0" smtClean="0">
              <a:latin typeface="Apple Symbols"/>
              <a:cs typeface="Apple Symbols"/>
            </a:endParaRPr>
          </a:p>
          <a:p>
            <a:r>
              <a:rPr lang="en-US" sz="2000" dirty="0" smtClean="0">
                <a:latin typeface="Apple Symbols"/>
                <a:cs typeface="Apple Symbols"/>
              </a:rPr>
              <a:t>&gt; continue</a:t>
            </a:r>
            <a:endParaRPr lang="en-US" sz="2000" dirty="0">
              <a:latin typeface="Apple Symbols"/>
              <a:cs typeface="Apple Symbols"/>
            </a:endParaRPr>
          </a:p>
          <a:p>
            <a:r>
              <a:rPr lang="en-US" sz="2000" dirty="0">
                <a:latin typeface="Apple Symbols"/>
                <a:cs typeface="Apple Symbols"/>
              </a:rPr>
              <a:t>&gt; </a:t>
            </a:r>
            <a:r>
              <a:rPr lang="en-US" sz="2000" dirty="0" smtClean="0">
                <a:latin typeface="Apple Symbols"/>
                <a:cs typeface="Apple Symbols"/>
              </a:rPr>
              <a:t>DONE</a:t>
            </a:r>
            <a:endParaRPr lang="en-US" sz="2000" dirty="0">
              <a:latin typeface="Apple Symbols"/>
              <a:cs typeface="Apple Symbols"/>
            </a:endParaRPr>
          </a:p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</a:t>
            </a:r>
            <a:r>
              <a:rPr lang="en-US" sz="2000" dirty="0">
                <a:latin typeface="Apple Symbols"/>
                <a:cs typeface="Apple Symbols"/>
              </a:rPr>
              <a:t> breakpoint modify </a:t>
            </a:r>
            <a:r>
              <a:rPr lang="en-US" sz="2000" dirty="0" smtClean="0">
                <a:latin typeface="Apple Symbols"/>
                <a:cs typeface="Apple Symbols"/>
              </a:rPr>
              <a:t>--condition '$</a:t>
            </a:r>
            <a:r>
              <a:rPr lang="en-US" sz="2000" dirty="0" err="1">
                <a:latin typeface="Apple Symbols"/>
                <a:cs typeface="Apple Symbols"/>
              </a:rPr>
              <a:t>ecx</a:t>
            </a:r>
            <a:r>
              <a:rPr lang="en-US" sz="2000" dirty="0">
                <a:latin typeface="Apple Symbols"/>
                <a:cs typeface="Apple Symbols"/>
              </a:rPr>
              <a:t> != $</a:t>
            </a:r>
            <a:r>
              <a:rPr lang="en-US" sz="2000" dirty="0" err="1" smtClean="0">
                <a:latin typeface="Apple Symbols"/>
                <a:cs typeface="Apple Symbols"/>
              </a:rPr>
              <a:t>edi</a:t>
            </a:r>
            <a:r>
              <a:rPr lang="en-US" sz="2000" dirty="0" smtClean="0">
                <a:latin typeface="Apple Symbols"/>
                <a:cs typeface="Apple Symbols"/>
              </a:rPr>
              <a:t>' 1</a:t>
            </a:r>
            <a:endParaRPr lang="en-US" sz="2000" dirty="0">
              <a:latin typeface="Apple Symbols"/>
              <a:cs typeface="Apple Symbol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4980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about with a </a:t>
            </a:r>
            <a:r>
              <a:rPr lang="en-US" dirty="0" err="1" smtClean="0"/>
              <a:t>UIButton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5486400"/>
            <a:ext cx="464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Doesn’t work? How to fix this</a:t>
            </a:r>
            <a:r>
              <a:rPr lang="en-US" dirty="0" smtClean="0"/>
              <a:t>? Any Ideas?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67200" y="5867400"/>
            <a:ext cx="426719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Regular expressions?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15858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78713"/>
            <a:ext cx="6400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2EDE6"/>
                </a:solidFill>
                <a:cs typeface="Arial" pitchFamily="34" charset="0"/>
              </a:rPr>
              <a:t>Question</a:t>
            </a:r>
            <a:endParaRPr lang="en-US" sz="2800" dirty="0" smtClean="0">
              <a:solidFill>
                <a:srgbClr val="F2EDE6"/>
              </a:solidFill>
              <a:cs typeface="Arial" pitchFamily="34" charset="0"/>
            </a:endParaRPr>
          </a:p>
        </p:txBody>
      </p:sp>
      <p:pic>
        <p:nvPicPr>
          <p:cNvPr id="7" name="Picture 6" descr="logo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52400"/>
            <a:ext cx="1828800" cy="3975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143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.) What type is </a:t>
            </a:r>
            <a:r>
              <a:rPr lang="en-US" dirty="0" smtClean="0"/>
              <a:t>the selected object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second </a:t>
            </a:r>
            <a:r>
              <a:rPr lang="en-US" b="1" dirty="0" smtClean="0"/>
              <a:t>approach – regular expressions. </a:t>
            </a:r>
            <a:r>
              <a:rPr lang="en-US" b="1" dirty="0"/>
              <a:t>Why not </a:t>
            </a:r>
            <a:r>
              <a:rPr lang="en-US" b="1" dirty="0" smtClean="0"/>
              <a:t>selector?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133600"/>
            <a:ext cx="883920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 breakpoint set --</a:t>
            </a:r>
            <a:r>
              <a:rPr lang="en-US" sz="2000" b="1" dirty="0" err="1">
                <a:latin typeface="Apple Symbols"/>
                <a:cs typeface="Apple Symbols"/>
              </a:rPr>
              <a:t>func</a:t>
            </a:r>
            <a:r>
              <a:rPr lang="en-US" sz="2000" b="1" dirty="0">
                <a:latin typeface="Apple Symbols"/>
                <a:cs typeface="Apple Symbols"/>
              </a:rPr>
              <a:t>-regex "</a:t>
            </a:r>
            <a:r>
              <a:rPr lang="en-US" sz="2000" b="1" dirty="0" err="1">
                <a:latin typeface="Apple Symbols"/>
                <a:cs typeface="Apple Symbols"/>
              </a:rPr>
              <a:t>touchesEnded:withEvent</a:t>
            </a:r>
            <a:r>
              <a:rPr lang="en-US" sz="2000" b="1" dirty="0">
                <a:latin typeface="Apple Symbols"/>
                <a:cs typeface="Apple Symbols"/>
              </a:rPr>
              <a:t>:\</a:t>
            </a:r>
            <a:r>
              <a:rPr lang="en-US" sz="2000" b="1" dirty="0" smtClean="0">
                <a:latin typeface="Apple Symbols"/>
                <a:cs typeface="Apple Symbols"/>
              </a:rPr>
              <a:t>]"</a:t>
            </a:r>
          </a:p>
          <a:p>
            <a:r>
              <a:rPr lang="en-US" sz="2000" dirty="0" smtClean="0">
                <a:latin typeface="Apple Symbols"/>
                <a:cs typeface="Apple Symbols"/>
              </a:rPr>
              <a:t>Breakpoint 2: 52 locations.</a:t>
            </a:r>
          </a:p>
          <a:p>
            <a:r>
              <a:rPr lang="en-US" sz="2000" b="1" dirty="0" smtClean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 </a:t>
            </a:r>
            <a:r>
              <a:rPr lang="en-US" sz="2000" dirty="0">
                <a:latin typeface="Apple Symbols"/>
                <a:cs typeface="Apple Symbols"/>
              </a:rPr>
              <a:t>breakpoint command add 2</a:t>
            </a:r>
          </a:p>
          <a:p>
            <a:r>
              <a:rPr lang="en-US" sz="2000" dirty="0">
                <a:latin typeface="Apple Symbols"/>
                <a:cs typeface="Apple Symbols"/>
              </a:rPr>
              <a:t>Enter your debugger command(s).  Type 'DONE' to end.</a:t>
            </a:r>
          </a:p>
          <a:p>
            <a:r>
              <a:rPr lang="en-US" sz="2000" dirty="0">
                <a:latin typeface="Apple Symbols"/>
                <a:cs typeface="Apple Symbols"/>
              </a:rPr>
              <a:t>&gt; script print "\n========="</a:t>
            </a:r>
          </a:p>
          <a:p>
            <a:r>
              <a:rPr lang="en-US" sz="2000" dirty="0">
                <a:latin typeface="Apple Symbols"/>
                <a:cs typeface="Apple Symbols"/>
              </a:rPr>
              <a:t>&gt; </a:t>
            </a:r>
            <a:r>
              <a:rPr lang="en-US" sz="2000" dirty="0" err="1">
                <a:latin typeface="Apple Symbols"/>
                <a:cs typeface="Apple Symbols"/>
              </a:rPr>
              <a:t>p</a:t>
            </a:r>
            <a:r>
              <a:rPr lang="en-US" sz="2000" dirty="0" err="1" smtClean="0">
                <a:latin typeface="Apple Symbols"/>
                <a:cs typeface="Apple Symbols"/>
              </a:rPr>
              <a:t>o</a:t>
            </a:r>
            <a:r>
              <a:rPr lang="en-US" sz="2000" dirty="0" smtClean="0">
                <a:latin typeface="Apple Symbols"/>
                <a:cs typeface="Apple Symbols"/>
              </a:rPr>
              <a:t> $</a:t>
            </a:r>
            <a:r>
              <a:rPr lang="en-US" sz="2000" dirty="0" err="1" smtClean="0">
                <a:latin typeface="Apple Symbols"/>
                <a:cs typeface="Apple Symbols"/>
              </a:rPr>
              <a:t>ebx</a:t>
            </a:r>
            <a:r>
              <a:rPr lang="en-US" sz="2000" dirty="0" smtClean="0">
                <a:latin typeface="Apple Symbols"/>
                <a:cs typeface="Apple Symbols"/>
              </a:rPr>
              <a:t> </a:t>
            </a:r>
            <a:br>
              <a:rPr lang="en-US" sz="2000" dirty="0" smtClean="0">
                <a:latin typeface="Apple Symbols"/>
                <a:cs typeface="Apple Symbols"/>
              </a:rPr>
            </a:br>
            <a:r>
              <a:rPr lang="en-US" sz="2000" dirty="0" smtClean="0">
                <a:latin typeface="Apple Symbols"/>
                <a:cs typeface="Apple Symbols"/>
              </a:rPr>
              <a:t>&gt; continue</a:t>
            </a:r>
          </a:p>
          <a:p>
            <a:r>
              <a:rPr lang="en-US" sz="2000" dirty="0" smtClean="0">
                <a:latin typeface="Apple Symbols"/>
                <a:cs typeface="Apple Symbols"/>
              </a:rPr>
              <a:t>&gt; </a:t>
            </a:r>
            <a:r>
              <a:rPr lang="en-US" sz="2000" dirty="0">
                <a:latin typeface="Apple Symbols"/>
                <a:cs typeface="Apple Symbols"/>
              </a:rPr>
              <a:t>DONE</a:t>
            </a:r>
          </a:p>
          <a:p>
            <a:r>
              <a:rPr lang="en-US" sz="2000" b="1" dirty="0">
                <a:latin typeface="Apple Symbols"/>
                <a:cs typeface="Apple Symbols"/>
              </a:rPr>
              <a:t>(</a:t>
            </a:r>
            <a:r>
              <a:rPr lang="en-US" sz="2000" b="1" dirty="0" err="1">
                <a:latin typeface="Apple Symbols"/>
                <a:cs typeface="Apple Symbols"/>
              </a:rPr>
              <a:t>lldb</a:t>
            </a:r>
            <a:r>
              <a:rPr lang="en-US" sz="2000" b="1" dirty="0">
                <a:latin typeface="Apple Symbols"/>
                <a:cs typeface="Apple Symbols"/>
              </a:rPr>
              <a:t>) </a:t>
            </a:r>
            <a:r>
              <a:rPr lang="en-US" sz="2000" dirty="0">
                <a:latin typeface="Apple Symbols"/>
                <a:cs typeface="Apple Symbols"/>
              </a:rPr>
              <a:t>breakpoint modify -c '$</a:t>
            </a:r>
            <a:r>
              <a:rPr lang="en-US" sz="2000" dirty="0" err="1">
                <a:latin typeface="Apple Symbols"/>
                <a:cs typeface="Apple Symbols"/>
              </a:rPr>
              <a:t>ecx</a:t>
            </a:r>
            <a:r>
              <a:rPr lang="en-US" sz="2000" dirty="0">
                <a:latin typeface="Apple Symbols"/>
                <a:cs typeface="Apple Symbols"/>
              </a:rPr>
              <a:t> != $</a:t>
            </a:r>
            <a:r>
              <a:rPr lang="en-US" sz="2000" dirty="0" err="1">
                <a:latin typeface="Apple Symbols"/>
                <a:cs typeface="Apple Symbols"/>
              </a:rPr>
              <a:t>edi</a:t>
            </a:r>
            <a:r>
              <a:rPr lang="en-US" sz="2000" dirty="0">
                <a:latin typeface="Apple Symbols"/>
                <a:cs typeface="Apple Symbols"/>
              </a:rPr>
              <a:t>'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iOS Debugging | Part 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Dawid Planeta | Technology Development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45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C01881414999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DCFF468-0091-4D9C-8AAE-6B71FFFD2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TC018814149991</Template>
  <TotalTime>5839</TotalTime>
  <Words>5457</Words>
  <Application>Microsoft Macintosh PowerPoint</Application>
  <PresentationFormat>On-screen Show (4:3)</PresentationFormat>
  <Paragraphs>858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TC018814149991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Thomson Reuters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iOS Debugging</dc:title>
  <dc:subject/>
  <dc:creator>Dawid Planeta</dc:creator>
  <cp:keywords/>
  <dc:description/>
  <cp:lastModifiedBy>Dawid Planeta</cp:lastModifiedBy>
  <cp:revision>337</cp:revision>
  <dcterms:modified xsi:type="dcterms:W3CDTF">2013-08-15T21:25:41Z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TC018814149991</vt:lpwstr>
  </property>
</Properties>
</file>