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1" r:id="rId4"/>
    <p:sldId id="259" r:id="rId5"/>
    <p:sldId id="260" r:id="rId6"/>
    <p:sldId id="264" r:id="rId7"/>
    <p:sldId id="384" r:id="rId8"/>
    <p:sldId id="263" r:id="rId9"/>
    <p:sldId id="262" r:id="rId10"/>
    <p:sldId id="265" r:id="rId11"/>
    <p:sldId id="266" r:id="rId12"/>
    <p:sldId id="268" r:id="rId13"/>
    <p:sldId id="354" r:id="rId14"/>
    <p:sldId id="355" r:id="rId15"/>
    <p:sldId id="269" r:id="rId16"/>
    <p:sldId id="352" r:id="rId17"/>
    <p:sldId id="267" r:id="rId18"/>
    <p:sldId id="273" r:id="rId19"/>
    <p:sldId id="308" r:id="rId20"/>
    <p:sldId id="277" r:id="rId21"/>
    <p:sldId id="276" r:id="rId22"/>
    <p:sldId id="278" r:id="rId23"/>
    <p:sldId id="353" r:id="rId24"/>
    <p:sldId id="280" r:id="rId25"/>
    <p:sldId id="283" r:id="rId26"/>
    <p:sldId id="285" r:id="rId27"/>
    <p:sldId id="287" r:id="rId28"/>
    <p:sldId id="286" r:id="rId29"/>
    <p:sldId id="288" r:id="rId30"/>
    <p:sldId id="290" r:id="rId31"/>
    <p:sldId id="291" r:id="rId32"/>
    <p:sldId id="382" r:id="rId33"/>
    <p:sldId id="309" r:id="rId34"/>
    <p:sldId id="292" r:id="rId35"/>
    <p:sldId id="293" r:id="rId36"/>
    <p:sldId id="294" r:id="rId37"/>
    <p:sldId id="295" r:id="rId38"/>
    <p:sldId id="297" r:id="rId39"/>
    <p:sldId id="299" r:id="rId40"/>
    <p:sldId id="302" r:id="rId41"/>
    <p:sldId id="300" r:id="rId42"/>
    <p:sldId id="306" r:id="rId43"/>
    <p:sldId id="307" r:id="rId44"/>
    <p:sldId id="310" r:id="rId45"/>
    <p:sldId id="330" r:id="rId46"/>
    <p:sldId id="312" r:id="rId47"/>
    <p:sldId id="356" r:id="rId48"/>
    <p:sldId id="314" r:id="rId49"/>
    <p:sldId id="315" r:id="rId50"/>
    <p:sldId id="317" r:id="rId51"/>
    <p:sldId id="318" r:id="rId52"/>
    <p:sldId id="319" r:id="rId53"/>
    <p:sldId id="324" r:id="rId54"/>
    <p:sldId id="313" r:id="rId55"/>
    <p:sldId id="325" r:id="rId56"/>
    <p:sldId id="326" r:id="rId57"/>
    <p:sldId id="327" r:id="rId58"/>
    <p:sldId id="377" r:id="rId59"/>
    <p:sldId id="357" r:id="rId60"/>
    <p:sldId id="358" r:id="rId61"/>
    <p:sldId id="359" r:id="rId62"/>
    <p:sldId id="360" r:id="rId63"/>
    <p:sldId id="361" r:id="rId64"/>
    <p:sldId id="366" r:id="rId65"/>
    <p:sldId id="363" r:id="rId66"/>
    <p:sldId id="364" r:id="rId67"/>
    <p:sldId id="365" r:id="rId68"/>
    <p:sldId id="368" r:id="rId69"/>
    <p:sldId id="372" r:id="rId70"/>
    <p:sldId id="373" r:id="rId71"/>
    <p:sldId id="374" r:id="rId72"/>
    <p:sldId id="378" r:id="rId73"/>
    <p:sldId id="375" r:id="rId74"/>
    <p:sldId id="376" r:id="rId75"/>
    <p:sldId id="379" r:id="rId76"/>
    <p:sldId id="383" r:id="rId77"/>
    <p:sldId id="380" r:id="rId78"/>
    <p:sldId id="38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0" autoAdjust="0"/>
    <p:restoredTop sz="94487" autoAdjust="0"/>
  </p:normalViewPr>
  <p:slideViewPr>
    <p:cSldViewPr>
      <p:cViewPr>
        <p:scale>
          <a:sx n="75" d="100"/>
          <a:sy n="75" d="100"/>
        </p:scale>
        <p:origin x="-15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68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9D7C1-67B8-4446-B2F3-0FCB2F971D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8911F-6F1C-490B-B1D9-3ADF55694272}">
      <dgm:prSet phldrT="[Text]"/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>
              <a:latin typeface="Futura"/>
            </a:rPr>
            <a:t>800 MHz dual-core ARM Processor</a:t>
          </a:r>
          <a:endParaRPr lang="en-US" dirty="0">
            <a:latin typeface="Futura"/>
          </a:endParaRPr>
        </a:p>
      </dgm:t>
    </dgm:pt>
    <dgm:pt modelId="{50F84A17-6A9D-49A9-AB45-5A5954A1C056}" type="parTrans" cxnId="{FD47741A-8389-42A7-AEA6-C77ED0364B25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40DC9B15-E5A8-432E-A2F2-10D7B4636399}" type="sibTrans" cxnId="{FD47741A-8389-42A7-AEA6-C77ED0364B25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8F1AD152-E196-4839-9A27-7AC58E0E56D4}">
      <dgm:prSet phldrT="[Text]"/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>
              <a:latin typeface="Futura"/>
            </a:rPr>
            <a:t>Objective-C</a:t>
          </a:r>
          <a:endParaRPr lang="en-US" dirty="0">
            <a:latin typeface="Futura"/>
          </a:endParaRPr>
        </a:p>
      </dgm:t>
    </dgm:pt>
    <dgm:pt modelId="{45E64ABB-9E5A-427E-9AF9-E0A1F2A3E1BB}" type="parTrans" cxnId="{7D4DC50F-BDBA-411C-B966-6DC45EAD3781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D5021D47-0F4B-435F-B52C-026643616FB3}" type="sibTrans" cxnId="{7D4DC50F-BDBA-411C-B966-6DC45EAD3781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602C0A05-6D48-43C2-A3A3-2C0C215EBACB}">
      <dgm:prSet phldrT="[Text]"/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>
              <a:latin typeface="Futura"/>
            </a:rPr>
            <a:t>Core Services + Cocoa (Media &amp; UI APIs)</a:t>
          </a:r>
          <a:endParaRPr lang="en-US" dirty="0">
            <a:latin typeface="Futura"/>
          </a:endParaRPr>
        </a:p>
      </dgm:t>
    </dgm:pt>
    <dgm:pt modelId="{3C14BB90-379F-47DF-A0A4-2AC2DF7D13D7}" type="parTrans" cxnId="{390EEDA3-835E-46AB-B68C-9A26DB875DA8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9B13270E-E4C9-4B33-8181-ED3DB4755CB9}" type="sibTrans" cxnId="{390EEDA3-835E-46AB-B68C-9A26DB875DA8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4A739DE3-C8B2-4957-89DA-F173BBDD673C}">
      <dgm:prSet phldrT="[Text]"/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err="1" smtClean="0">
              <a:latin typeface="Futura"/>
            </a:rPr>
            <a:t>iOS</a:t>
          </a:r>
          <a:r>
            <a:rPr lang="en-US" dirty="0" smtClean="0">
              <a:latin typeface="Futura"/>
            </a:rPr>
            <a:t> (fork of Darwin (fork of BSD))</a:t>
          </a:r>
          <a:endParaRPr lang="en-US" dirty="0">
            <a:latin typeface="Futura"/>
          </a:endParaRPr>
        </a:p>
      </dgm:t>
    </dgm:pt>
    <dgm:pt modelId="{ED2B3028-4791-455F-B872-7F4E3333332B}" type="parTrans" cxnId="{8EC18B6F-F2F7-46A8-B562-45EC5B3BE6EC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06798D8D-AA39-4AFC-B66A-135ACF52C36A}" type="sibTrans" cxnId="{8EC18B6F-F2F7-46A8-B562-45EC5B3BE6EC}">
      <dgm:prSet/>
      <dgm:spPr/>
      <dgm:t>
        <a:bodyPr/>
        <a:lstStyle/>
        <a:p>
          <a:endParaRPr lang="en-US">
            <a:latin typeface="Futura"/>
          </a:endParaRPr>
        </a:p>
      </dgm:t>
    </dgm:pt>
    <dgm:pt modelId="{F32F8B0F-E641-4388-A2D5-0AFCC6D0E709}" type="pres">
      <dgm:prSet presAssocID="{2F09D7C1-67B8-4446-B2F3-0FCB2F971D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0E8940-A66C-4E87-B427-7C8785A6E25E}" type="pres">
      <dgm:prSet presAssocID="{83B8911F-6F1C-490B-B1D9-3ADF55694272}" presName="root1" presStyleCnt="0"/>
      <dgm:spPr/>
    </dgm:pt>
    <dgm:pt modelId="{5F466E6F-C053-46F2-B40A-7E8863A76515}" type="pres">
      <dgm:prSet presAssocID="{83B8911F-6F1C-490B-B1D9-3ADF556942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4E186-D59E-4F8A-924E-42945DDA8BE8}" type="pres">
      <dgm:prSet presAssocID="{83B8911F-6F1C-490B-B1D9-3ADF55694272}" presName="level2hierChild" presStyleCnt="0"/>
      <dgm:spPr/>
    </dgm:pt>
    <dgm:pt modelId="{BB5AEEC6-C950-4730-99D7-2A57497EA405}" type="pres">
      <dgm:prSet presAssocID="{45E64ABB-9E5A-427E-9AF9-E0A1F2A3E1B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4B24700-45BF-4984-94CC-28225C99CDB4}" type="pres">
      <dgm:prSet presAssocID="{45E64ABB-9E5A-427E-9AF9-E0A1F2A3E1B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2D35197-CBCD-4AF6-B086-86948609BDE0}" type="pres">
      <dgm:prSet presAssocID="{8F1AD152-E196-4839-9A27-7AC58E0E56D4}" presName="root2" presStyleCnt="0"/>
      <dgm:spPr/>
    </dgm:pt>
    <dgm:pt modelId="{5431C3E1-2E6B-4FAB-B025-90F6C9B0C11E}" type="pres">
      <dgm:prSet presAssocID="{8F1AD152-E196-4839-9A27-7AC58E0E56D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46796-44F2-4837-B5A3-B118BB663F03}" type="pres">
      <dgm:prSet presAssocID="{8F1AD152-E196-4839-9A27-7AC58E0E56D4}" presName="level3hierChild" presStyleCnt="0"/>
      <dgm:spPr/>
    </dgm:pt>
    <dgm:pt modelId="{FA8EA626-F26D-4E64-9D8B-27B67994AF1A}" type="pres">
      <dgm:prSet presAssocID="{3C14BB90-379F-47DF-A0A4-2AC2DF7D13D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4843D19-BE3B-44FA-B867-E0CD89E6A522}" type="pres">
      <dgm:prSet presAssocID="{3C14BB90-379F-47DF-A0A4-2AC2DF7D13D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94DCF8A-AA19-4897-951D-7912F2984302}" type="pres">
      <dgm:prSet presAssocID="{602C0A05-6D48-43C2-A3A3-2C0C215EBACB}" presName="root2" presStyleCnt="0"/>
      <dgm:spPr/>
    </dgm:pt>
    <dgm:pt modelId="{6D710DFD-3829-499A-8BAF-1ECE8C7843DC}" type="pres">
      <dgm:prSet presAssocID="{602C0A05-6D48-43C2-A3A3-2C0C215EBAC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A0B6E-A181-41DE-926D-D2EBCFEC9222}" type="pres">
      <dgm:prSet presAssocID="{602C0A05-6D48-43C2-A3A3-2C0C215EBACB}" presName="level3hierChild" presStyleCnt="0"/>
      <dgm:spPr/>
    </dgm:pt>
    <dgm:pt modelId="{A9888DB0-0B4A-4C31-A88A-7E81D2EB3D16}" type="pres">
      <dgm:prSet presAssocID="{ED2B3028-4791-455F-B872-7F4E3333332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96DE8AF-9256-41AB-81E8-D3E440705D86}" type="pres">
      <dgm:prSet presAssocID="{ED2B3028-4791-455F-B872-7F4E3333332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EA1F87E-98D9-4080-B899-EE56B2FD8D08}" type="pres">
      <dgm:prSet presAssocID="{4A739DE3-C8B2-4957-89DA-F173BBDD673C}" presName="root2" presStyleCnt="0"/>
      <dgm:spPr/>
    </dgm:pt>
    <dgm:pt modelId="{295E7DB9-A176-437E-9111-0373FA368D00}" type="pres">
      <dgm:prSet presAssocID="{4A739DE3-C8B2-4957-89DA-F173BBDD673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9825C9-C2C1-467C-8D7C-4FDD2165E436}" type="pres">
      <dgm:prSet presAssocID="{4A739DE3-C8B2-4957-89DA-F173BBDD673C}" presName="level3hierChild" presStyleCnt="0"/>
      <dgm:spPr/>
    </dgm:pt>
  </dgm:ptLst>
  <dgm:cxnLst>
    <dgm:cxn modelId="{16DF96EA-05F5-412B-822C-A436A8611A2C}" type="presOf" srcId="{8F1AD152-E196-4839-9A27-7AC58E0E56D4}" destId="{5431C3E1-2E6B-4FAB-B025-90F6C9B0C11E}" srcOrd="0" destOrd="0" presId="urn:microsoft.com/office/officeart/2008/layout/HorizontalMultiLevelHierarchy"/>
    <dgm:cxn modelId="{7D4DC50F-BDBA-411C-B966-6DC45EAD3781}" srcId="{83B8911F-6F1C-490B-B1D9-3ADF55694272}" destId="{8F1AD152-E196-4839-9A27-7AC58E0E56D4}" srcOrd="0" destOrd="0" parTransId="{45E64ABB-9E5A-427E-9AF9-E0A1F2A3E1BB}" sibTransId="{D5021D47-0F4B-435F-B52C-026643616FB3}"/>
    <dgm:cxn modelId="{390EEDA3-835E-46AB-B68C-9A26DB875DA8}" srcId="{83B8911F-6F1C-490B-B1D9-3ADF55694272}" destId="{602C0A05-6D48-43C2-A3A3-2C0C215EBACB}" srcOrd="1" destOrd="0" parTransId="{3C14BB90-379F-47DF-A0A4-2AC2DF7D13D7}" sibTransId="{9B13270E-E4C9-4B33-8181-ED3DB4755CB9}"/>
    <dgm:cxn modelId="{DECC0B30-DF68-4180-917D-481BDD4B047A}" type="presOf" srcId="{2F09D7C1-67B8-4446-B2F3-0FCB2F971DEE}" destId="{F32F8B0F-E641-4388-A2D5-0AFCC6D0E709}" srcOrd="0" destOrd="0" presId="urn:microsoft.com/office/officeart/2008/layout/HorizontalMultiLevelHierarchy"/>
    <dgm:cxn modelId="{8EC18B6F-F2F7-46A8-B562-45EC5B3BE6EC}" srcId="{83B8911F-6F1C-490B-B1D9-3ADF55694272}" destId="{4A739DE3-C8B2-4957-89DA-F173BBDD673C}" srcOrd="2" destOrd="0" parTransId="{ED2B3028-4791-455F-B872-7F4E3333332B}" sibTransId="{06798D8D-AA39-4AFC-B66A-135ACF52C36A}"/>
    <dgm:cxn modelId="{184F23F7-7A34-4ACA-92AC-EDC9648BF9B5}" type="presOf" srcId="{ED2B3028-4791-455F-B872-7F4E3333332B}" destId="{A9888DB0-0B4A-4C31-A88A-7E81D2EB3D16}" srcOrd="0" destOrd="0" presId="urn:microsoft.com/office/officeart/2008/layout/HorizontalMultiLevelHierarchy"/>
    <dgm:cxn modelId="{FD47741A-8389-42A7-AEA6-C77ED0364B25}" srcId="{2F09D7C1-67B8-4446-B2F3-0FCB2F971DEE}" destId="{83B8911F-6F1C-490B-B1D9-3ADF55694272}" srcOrd="0" destOrd="0" parTransId="{50F84A17-6A9D-49A9-AB45-5A5954A1C056}" sibTransId="{40DC9B15-E5A8-432E-A2F2-10D7B4636399}"/>
    <dgm:cxn modelId="{C68770F4-C4E3-4B0F-9D70-096B373DF17B}" type="presOf" srcId="{ED2B3028-4791-455F-B872-7F4E3333332B}" destId="{596DE8AF-9256-41AB-81E8-D3E440705D86}" srcOrd="1" destOrd="0" presId="urn:microsoft.com/office/officeart/2008/layout/HorizontalMultiLevelHierarchy"/>
    <dgm:cxn modelId="{B56CD721-D411-4095-ABD2-F0D34C013419}" type="presOf" srcId="{83B8911F-6F1C-490B-B1D9-3ADF55694272}" destId="{5F466E6F-C053-46F2-B40A-7E8863A76515}" srcOrd="0" destOrd="0" presId="urn:microsoft.com/office/officeart/2008/layout/HorizontalMultiLevelHierarchy"/>
    <dgm:cxn modelId="{9E00EAF3-D760-47E9-874E-9BD57193E730}" type="presOf" srcId="{45E64ABB-9E5A-427E-9AF9-E0A1F2A3E1BB}" destId="{BB5AEEC6-C950-4730-99D7-2A57497EA405}" srcOrd="0" destOrd="0" presId="urn:microsoft.com/office/officeart/2008/layout/HorizontalMultiLevelHierarchy"/>
    <dgm:cxn modelId="{41DAFC86-54CF-4535-A5C7-8C4E3F063041}" type="presOf" srcId="{3C14BB90-379F-47DF-A0A4-2AC2DF7D13D7}" destId="{04843D19-BE3B-44FA-B867-E0CD89E6A522}" srcOrd="1" destOrd="0" presId="urn:microsoft.com/office/officeart/2008/layout/HorizontalMultiLevelHierarchy"/>
    <dgm:cxn modelId="{A48012A5-13D8-4B0F-A23F-199E203C0D7F}" type="presOf" srcId="{4A739DE3-C8B2-4957-89DA-F173BBDD673C}" destId="{295E7DB9-A176-437E-9111-0373FA368D00}" srcOrd="0" destOrd="0" presId="urn:microsoft.com/office/officeart/2008/layout/HorizontalMultiLevelHierarchy"/>
    <dgm:cxn modelId="{97D946A6-2E8F-4C15-9C94-95C823F82D52}" type="presOf" srcId="{3C14BB90-379F-47DF-A0A4-2AC2DF7D13D7}" destId="{FA8EA626-F26D-4E64-9D8B-27B67994AF1A}" srcOrd="0" destOrd="0" presId="urn:microsoft.com/office/officeart/2008/layout/HorizontalMultiLevelHierarchy"/>
    <dgm:cxn modelId="{CD5A12AA-DA14-4465-B824-AD1852E97FA4}" type="presOf" srcId="{45E64ABB-9E5A-427E-9AF9-E0A1F2A3E1BB}" destId="{14B24700-45BF-4984-94CC-28225C99CDB4}" srcOrd="1" destOrd="0" presId="urn:microsoft.com/office/officeart/2008/layout/HorizontalMultiLevelHierarchy"/>
    <dgm:cxn modelId="{DCDD58AA-8E91-4E02-8F33-327F778ACA72}" type="presOf" srcId="{602C0A05-6D48-43C2-A3A3-2C0C215EBACB}" destId="{6D710DFD-3829-499A-8BAF-1ECE8C7843DC}" srcOrd="0" destOrd="0" presId="urn:microsoft.com/office/officeart/2008/layout/HorizontalMultiLevelHierarchy"/>
    <dgm:cxn modelId="{CB38217D-F294-4D27-B47D-FE9A7274FC56}" type="presParOf" srcId="{F32F8B0F-E641-4388-A2D5-0AFCC6D0E709}" destId="{C90E8940-A66C-4E87-B427-7C8785A6E25E}" srcOrd="0" destOrd="0" presId="urn:microsoft.com/office/officeart/2008/layout/HorizontalMultiLevelHierarchy"/>
    <dgm:cxn modelId="{F1D3785F-4802-4D09-8674-3BE348B30766}" type="presParOf" srcId="{C90E8940-A66C-4E87-B427-7C8785A6E25E}" destId="{5F466E6F-C053-46F2-B40A-7E8863A76515}" srcOrd="0" destOrd="0" presId="urn:microsoft.com/office/officeart/2008/layout/HorizontalMultiLevelHierarchy"/>
    <dgm:cxn modelId="{71E61A86-5816-417B-966E-0979AA14DD10}" type="presParOf" srcId="{C90E8940-A66C-4E87-B427-7C8785A6E25E}" destId="{6B54E186-D59E-4F8A-924E-42945DDA8BE8}" srcOrd="1" destOrd="0" presId="urn:microsoft.com/office/officeart/2008/layout/HorizontalMultiLevelHierarchy"/>
    <dgm:cxn modelId="{A983D00D-6F0D-4B37-AF29-2B0676902AA3}" type="presParOf" srcId="{6B54E186-D59E-4F8A-924E-42945DDA8BE8}" destId="{BB5AEEC6-C950-4730-99D7-2A57497EA405}" srcOrd="0" destOrd="0" presId="urn:microsoft.com/office/officeart/2008/layout/HorizontalMultiLevelHierarchy"/>
    <dgm:cxn modelId="{322DA5AB-8C8C-4CBE-A9B5-DC312E8341FE}" type="presParOf" srcId="{BB5AEEC6-C950-4730-99D7-2A57497EA405}" destId="{14B24700-45BF-4984-94CC-28225C99CDB4}" srcOrd="0" destOrd="0" presId="urn:microsoft.com/office/officeart/2008/layout/HorizontalMultiLevelHierarchy"/>
    <dgm:cxn modelId="{0B091533-5807-4B55-9433-AE21879F362A}" type="presParOf" srcId="{6B54E186-D59E-4F8A-924E-42945DDA8BE8}" destId="{72D35197-CBCD-4AF6-B086-86948609BDE0}" srcOrd="1" destOrd="0" presId="urn:microsoft.com/office/officeart/2008/layout/HorizontalMultiLevelHierarchy"/>
    <dgm:cxn modelId="{0EA28B4C-9501-4A6C-881D-26BEF70ED1F6}" type="presParOf" srcId="{72D35197-CBCD-4AF6-B086-86948609BDE0}" destId="{5431C3E1-2E6B-4FAB-B025-90F6C9B0C11E}" srcOrd="0" destOrd="0" presId="urn:microsoft.com/office/officeart/2008/layout/HorizontalMultiLevelHierarchy"/>
    <dgm:cxn modelId="{4AC212AE-F103-4A78-A81A-6F2AD39E32BD}" type="presParOf" srcId="{72D35197-CBCD-4AF6-B086-86948609BDE0}" destId="{56A46796-44F2-4837-B5A3-B118BB663F03}" srcOrd="1" destOrd="0" presId="urn:microsoft.com/office/officeart/2008/layout/HorizontalMultiLevelHierarchy"/>
    <dgm:cxn modelId="{4BEB898D-E7B4-4B86-8448-31CD1AFDE035}" type="presParOf" srcId="{6B54E186-D59E-4F8A-924E-42945DDA8BE8}" destId="{FA8EA626-F26D-4E64-9D8B-27B67994AF1A}" srcOrd="2" destOrd="0" presId="urn:microsoft.com/office/officeart/2008/layout/HorizontalMultiLevelHierarchy"/>
    <dgm:cxn modelId="{8F6491F4-B542-4D07-849E-4600F25A0B91}" type="presParOf" srcId="{FA8EA626-F26D-4E64-9D8B-27B67994AF1A}" destId="{04843D19-BE3B-44FA-B867-E0CD89E6A522}" srcOrd="0" destOrd="0" presId="urn:microsoft.com/office/officeart/2008/layout/HorizontalMultiLevelHierarchy"/>
    <dgm:cxn modelId="{3A33F957-CA57-4FDC-B2C4-3498780A2E3F}" type="presParOf" srcId="{6B54E186-D59E-4F8A-924E-42945DDA8BE8}" destId="{394DCF8A-AA19-4897-951D-7912F2984302}" srcOrd="3" destOrd="0" presId="urn:microsoft.com/office/officeart/2008/layout/HorizontalMultiLevelHierarchy"/>
    <dgm:cxn modelId="{317E83F6-89CA-461B-B12E-985ED963B99F}" type="presParOf" srcId="{394DCF8A-AA19-4897-951D-7912F2984302}" destId="{6D710DFD-3829-499A-8BAF-1ECE8C7843DC}" srcOrd="0" destOrd="0" presId="urn:microsoft.com/office/officeart/2008/layout/HorizontalMultiLevelHierarchy"/>
    <dgm:cxn modelId="{B86B27CE-41D3-4C29-A835-9043013B9110}" type="presParOf" srcId="{394DCF8A-AA19-4897-951D-7912F2984302}" destId="{C87A0B6E-A181-41DE-926D-D2EBCFEC9222}" srcOrd="1" destOrd="0" presId="urn:microsoft.com/office/officeart/2008/layout/HorizontalMultiLevelHierarchy"/>
    <dgm:cxn modelId="{A0B0D02A-A070-4651-ABB3-01211ABA5659}" type="presParOf" srcId="{6B54E186-D59E-4F8A-924E-42945DDA8BE8}" destId="{A9888DB0-0B4A-4C31-A88A-7E81D2EB3D16}" srcOrd="4" destOrd="0" presId="urn:microsoft.com/office/officeart/2008/layout/HorizontalMultiLevelHierarchy"/>
    <dgm:cxn modelId="{70216914-FCED-40E0-9D5B-DA670D5F8082}" type="presParOf" srcId="{A9888DB0-0B4A-4C31-A88A-7E81D2EB3D16}" destId="{596DE8AF-9256-41AB-81E8-D3E440705D86}" srcOrd="0" destOrd="0" presId="urn:microsoft.com/office/officeart/2008/layout/HorizontalMultiLevelHierarchy"/>
    <dgm:cxn modelId="{8AA37086-C9A8-4955-8875-6CD5F6E20638}" type="presParOf" srcId="{6B54E186-D59E-4F8A-924E-42945DDA8BE8}" destId="{BEA1F87E-98D9-4080-B899-EE56B2FD8D08}" srcOrd="5" destOrd="0" presId="urn:microsoft.com/office/officeart/2008/layout/HorizontalMultiLevelHierarchy"/>
    <dgm:cxn modelId="{1C07D04A-50DC-4047-92ED-E5303D7CB2AA}" type="presParOf" srcId="{BEA1F87E-98D9-4080-B899-EE56B2FD8D08}" destId="{295E7DB9-A176-437E-9111-0373FA368D00}" srcOrd="0" destOrd="0" presId="urn:microsoft.com/office/officeart/2008/layout/HorizontalMultiLevelHierarchy"/>
    <dgm:cxn modelId="{60B928C0-17D7-41AF-B3C6-4EE6235A6970}" type="presParOf" srcId="{BEA1F87E-98D9-4080-B899-EE56B2FD8D08}" destId="{D39825C9-C2C1-467C-8D7C-4FDD2165E436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D66F5-CF22-4643-B443-50CCC15F0A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E70794-4C07-4B4F-9A3F-E813B5CCB25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Objective - C (in </a:t>
          </a:r>
          <a:r>
            <a:rPr lang="en-US" dirty="0" err="1" smtClean="0"/>
            <a:t>Xcode</a:t>
          </a:r>
          <a:r>
            <a:rPr lang="en-US" dirty="0" smtClean="0"/>
            <a:t>)</a:t>
          </a:r>
          <a:endParaRPr lang="en-US" dirty="0"/>
        </a:p>
      </dgm:t>
    </dgm:pt>
    <dgm:pt modelId="{220C9AEA-850A-4CFD-AE6A-E25C990B11C7}" type="parTrans" cxnId="{A1609546-E584-4075-BB70-D34C0E243287}">
      <dgm:prSet/>
      <dgm:spPr/>
      <dgm:t>
        <a:bodyPr/>
        <a:lstStyle/>
        <a:p>
          <a:endParaRPr lang="en-US"/>
        </a:p>
      </dgm:t>
    </dgm:pt>
    <dgm:pt modelId="{5F2D90BA-55DC-49E9-92AD-48A0F4BA78A2}" type="sibTrans" cxnId="{A1609546-E584-4075-BB70-D34C0E243287}">
      <dgm:prSet/>
      <dgm:spPr/>
      <dgm:t>
        <a:bodyPr/>
        <a:lstStyle/>
        <a:p>
          <a:endParaRPr lang="en-US"/>
        </a:p>
      </dgm:t>
    </dgm:pt>
    <dgm:pt modelId="{9FA4A379-7D82-4AF4-85EC-45969AA87BBE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Compiled to ARM and encrypted</a:t>
          </a:r>
          <a:endParaRPr lang="en-US" dirty="0"/>
        </a:p>
      </dgm:t>
    </dgm:pt>
    <dgm:pt modelId="{8B9D8BF2-6316-4883-B3BC-A1461CBCC275}" type="parTrans" cxnId="{374EFDBD-B40A-47E6-8520-EE949F54C566}">
      <dgm:prSet/>
      <dgm:spPr/>
      <dgm:t>
        <a:bodyPr/>
        <a:lstStyle/>
        <a:p>
          <a:endParaRPr lang="en-US"/>
        </a:p>
      </dgm:t>
    </dgm:pt>
    <dgm:pt modelId="{054565EF-85D9-4C6C-9AD8-871E48A2A676}" type="sibTrans" cxnId="{374EFDBD-B40A-47E6-8520-EE949F54C566}">
      <dgm:prSet/>
      <dgm:spPr/>
      <dgm:t>
        <a:bodyPr/>
        <a:lstStyle/>
        <a:p>
          <a:endParaRPr lang="en-US"/>
        </a:p>
      </dgm:t>
    </dgm:pt>
    <dgm:pt modelId="{F5EBFB30-6335-4B62-B799-94CA4658A95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Packaged as IPA file with  resources</a:t>
          </a:r>
          <a:endParaRPr lang="en-US" dirty="0"/>
        </a:p>
      </dgm:t>
    </dgm:pt>
    <dgm:pt modelId="{4AD1A836-D28D-487F-B524-7A4D5094AC36}" type="parTrans" cxnId="{07B8B38D-D193-4ED6-90C0-CCAB034DE095}">
      <dgm:prSet/>
      <dgm:spPr/>
      <dgm:t>
        <a:bodyPr/>
        <a:lstStyle/>
        <a:p>
          <a:endParaRPr lang="en-US"/>
        </a:p>
      </dgm:t>
    </dgm:pt>
    <dgm:pt modelId="{DF63FE00-B3B8-4CAB-A24F-786A274A639F}" type="sibTrans" cxnId="{07B8B38D-D193-4ED6-90C0-CCAB034DE095}">
      <dgm:prSet/>
      <dgm:spPr/>
      <dgm:t>
        <a:bodyPr/>
        <a:lstStyle/>
        <a:p>
          <a:endParaRPr lang="en-US"/>
        </a:p>
      </dgm:t>
    </dgm:pt>
    <dgm:pt modelId="{4A3B5C80-8301-4414-A508-440E8B72932C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Deployed to phone file system as .app directory</a:t>
          </a:r>
          <a:endParaRPr lang="en-US" dirty="0"/>
        </a:p>
      </dgm:t>
    </dgm:pt>
    <dgm:pt modelId="{D9A5CEC6-E32A-45FB-8CFB-0EF2CF9D1F37}" type="parTrans" cxnId="{B23F1850-AC05-4DF6-BF11-471F6B4E0176}">
      <dgm:prSet/>
      <dgm:spPr/>
      <dgm:t>
        <a:bodyPr/>
        <a:lstStyle/>
        <a:p>
          <a:endParaRPr lang="en-US"/>
        </a:p>
      </dgm:t>
    </dgm:pt>
    <dgm:pt modelId="{F5C2669E-25E1-4FE5-B4EC-CDBC87FE5AB6}" type="sibTrans" cxnId="{B23F1850-AC05-4DF6-BF11-471F6B4E0176}">
      <dgm:prSet/>
      <dgm:spPr/>
      <dgm:t>
        <a:bodyPr/>
        <a:lstStyle/>
        <a:p>
          <a:endParaRPr lang="en-US"/>
        </a:p>
      </dgm:t>
    </dgm:pt>
    <dgm:pt modelId="{370C56D9-7DA2-4D2E-AAD1-89232FC86471}" type="pres">
      <dgm:prSet presAssocID="{EF0D66F5-CF22-4643-B443-50CCC15F0AE5}" presName="Name0" presStyleCnt="0">
        <dgm:presLayoutVars>
          <dgm:dir/>
          <dgm:resizeHandles val="exact"/>
        </dgm:presLayoutVars>
      </dgm:prSet>
      <dgm:spPr/>
    </dgm:pt>
    <dgm:pt modelId="{76DFB464-4415-47D4-8DBF-5B32FAAE9172}" type="pres">
      <dgm:prSet presAssocID="{DCE70794-4C07-4B4F-9A3F-E813B5CCB2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242B7-CC1E-4D36-AE4C-A9BFA56D6B0F}" type="pres">
      <dgm:prSet presAssocID="{5F2D90BA-55DC-49E9-92AD-48A0F4BA78A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5939182-2F81-445F-84B0-68B873DC17E1}" type="pres">
      <dgm:prSet presAssocID="{5F2D90BA-55DC-49E9-92AD-48A0F4BA78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120D4C4-18C9-44E5-BFFF-BDB767E80EDB}" type="pres">
      <dgm:prSet presAssocID="{9FA4A379-7D82-4AF4-85EC-45969AA87B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38FB2-CE21-457B-A51F-978847E09ADA}" type="pres">
      <dgm:prSet presAssocID="{054565EF-85D9-4C6C-9AD8-871E48A2A67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93FCE57-0AD2-4753-B3F3-12ADFA86A004}" type="pres">
      <dgm:prSet presAssocID="{054565EF-85D9-4C6C-9AD8-871E48A2A67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A45C250-D78D-4D29-9169-67F7CF3A58D0}" type="pres">
      <dgm:prSet presAssocID="{F5EBFB30-6335-4B62-B799-94CA4658A9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4A19E-36B6-4B3D-BF92-738C098B01BD}" type="pres">
      <dgm:prSet presAssocID="{DF63FE00-B3B8-4CAB-A24F-786A274A639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4D561B6-4D51-4264-BDEA-93232F9D508A}" type="pres">
      <dgm:prSet presAssocID="{DF63FE00-B3B8-4CAB-A24F-786A274A63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4B0E78-1C04-4A62-B947-20B01488E1AE}" type="pres">
      <dgm:prSet presAssocID="{4A3B5C80-8301-4414-A508-440E8B7293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C9E74-2199-4D1B-84AC-97B057AAD081}" type="presOf" srcId="{DF63FE00-B3B8-4CAB-A24F-786A274A639F}" destId="{F4D561B6-4D51-4264-BDEA-93232F9D508A}" srcOrd="1" destOrd="0" presId="urn:microsoft.com/office/officeart/2005/8/layout/process1"/>
    <dgm:cxn modelId="{D37BD54F-9203-4B95-89D6-9579B4C5BFDB}" type="presOf" srcId="{5F2D90BA-55DC-49E9-92AD-48A0F4BA78A2}" destId="{95939182-2F81-445F-84B0-68B873DC17E1}" srcOrd="1" destOrd="0" presId="urn:microsoft.com/office/officeart/2005/8/layout/process1"/>
    <dgm:cxn modelId="{0B0E4F70-2F19-496A-A049-71BFDE623ED5}" type="presOf" srcId="{054565EF-85D9-4C6C-9AD8-871E48A2A676}" destId="{60138FB2-CE21-457B-A51F-978847E09ADA}" srcOrd="0" destOrd="0" presId="urn:microsoft.com/office/officeart/2005/8/layout/process1"/>
    <dgm:cxn modelId="{28327A48-ACBC-489D-9125-AF121545A8DE}" type="presOf" srcId="{EF0D66F5-CF22-4643-B443-50CCC15F0AE5}" destId="{370C56D9-7DA2-4D2E-AAD1-89232FC86471}" srcOrd="0" destOrd="0" presId="urn:microsoft.com/office/officeart/2005/8/layout/process1"/>
    <dgm:cxn modelId="{031E5122-7EF8-4AB8-A968-0F0E6C5E8A47}" type="presOf" srcId="{054565EF-85D9-4C6C-9AD8-871E48A2A676}" destId="{093FCE57-0AD2-4753-B3F3-12ADFA86A004}" srcOrd="1" destOrd="0" presId="urn:microsoft.com/office/officeart/2005/8/layout/process1"/>
    <dgm:cxn modelId="{6FB5B267-3F96-440E-A16F-CF04DEFBA69F}" type="presOf" srcId="{4A3B5C80-8301-4414-A508-440E8B72932C}" destId="{244B0E78-1C04-4A62-B947-20B01488E1AE}" srcOrd="0" destOrd="0" presId="urn:microsoft.com/office/officeart/2005/8/layout/process1"/>
    <dgm:cxn modelId="{9FCA3621-F54F-44C5-82D6-28E8732744B4}" type="presOf" srcId="{F5EBFB30-6335-4B62-B799-94CA4658A956}" destId="{AA45C250-D78D-4D29-9169-67F7CF3A58D0}" srcOrd="0" destOrd="0" presId="urn:microsoft.com/office/officeart/2005/8/layout/process1"/>
    <dgm:cxn modelId="{025BCED5-355A-44B2-80E2-FA07C8E10A5A}" type="presOf" srcId="{5F2D90BA-55DC-49E9-92AD-48A0F4BA78A2}" destId="{131242B7-CC1E-4D36-AE4C-A9BFA56D6B0F}" srcOrd="0" destOrd="0" presId="urn:microsoft.com/office/officeart/2005/8/layout/process1"/>
    <dgm:cxn modelId="{B23F1850-AC05-4DF6-BF11-471F6B4E0176}" srcId="{EF0D66F5-CF22-4643-B443-50CCC15F0AE5}" destId="{4A3B5C80-8301-4414-A508-440E8B72932C}" srcOrd="3" destOrd="0" parTransId="{D9A5CEC6-E32A-45FB-8CFB-0EF2CF9D1F37}" sibTransId="{F5C2669E-25E1-4FE5-B4EC-CDBC87FE5AB6}"/>
    <dgm:cxn modelId="{D91BCE00-DD78-4EB6-88F5-2C635D16E212}" type="presOf" srcId="{9FA4A379-7D82-4AF4-85EC-45969AA87BBE}" destId="{7120D4C4-18C9-44E5-BFFF-BDB767E80EDB}" srcOrd="0" destOrd="0" presId="urn:microsoft.com/office/officeart/2005/8/layout/process1"/>
    <dgm:cxn modelId="{374EFDBD-B40A-47E6-8520-EE949F54C566}" srcId="{EF0D66F5-CF22-4643-B443-50CCC15F0AE5}" destId="{9FA4A379-7D82-4AF4-85EC-45969AA87BBE}" srcOrd="1" destOrd="0" parTransId="{8B9D8BF2-6316-4883-B3BC-A1461CBCC275}" sibTransId="{054565EF-85D9-4C6C-9AD8-871E48A2A676}"/>
    <dgm:cxn modelId="{A1609546-E584-4075-BB70-D34C0E243287}" srcId="{EF0D66F5-CF22-4643-B443-50CCC15F0AE5}" destId="{DCE70794-4C07-4B4F-9A3F-E813B5CCB25B}" srcOrd="0" destOrd="0" parTransId="{220C9AEA-850A-4CFD-AE6A-E25C990B11C7}" sibTransId="{5F2D90BA-55DC-49E9-92AD-48A0F4BA78A2}"/>
    <dgm:cxn modelId="{07B8B38D-D193-4ED6-90C0-CCAB034DE095}" srcId="{EF0D66F5-CF22-4643-B443-50CCC15F0AE5}" destId="{F5EBFB30-6335-4B62-B799-94CA4658A956}" srcOrd="2" destOrd="0" parTransId="{4AD1A836-D28D-487F-B524-7A4D5094AC36}" sibTransId="{DF63FE00-B3B8-4CAB-A24F-786A274A639F}"/>
    <dgm:cxn modelId="{03DE8148-02D8-4A09-AA50-D5D5E9686F93}" type="presOf" srcId="{DF63FE00-B3B8-4CAB-A24F-786A274A639F}" destId="{1FB4A19E-36B6-4B3D-BF92-738C098B01BD}" srcOrd="0" destOrd="0" presId="urn:microsoft.com/office/officeart/2005/8/layout/process1"/>
    <dgm:cxn modelId="{61E652EA-AE2D-4E5A-A47C-E77701EA9ABD}" type="presOf" srcId="{DCE70794-4C07-4B4F-9A3F-E813B5CCB25B}" destId="{76DFB464-4415-47D4-8DBF-5B32FAAE9172}" srcOrd="0" destOrd="0" presId="urn:microsoft.com/office/officeart/2005/8/layout/process1"/>
    <dgm:cxn modelId="{29E9F931-126F-4127-B714-40E07C394ECB}" type="presParOf" srcId="{370C56D9-7DA2-4D2E-AAD1-89232FC86471}" destId="{76DFB464-4415-47D4-8DBF-5B32FAAE9172}" srcOrd="0" destOrd="0" presId="urn:microsoft.com/office/officeart/2005/8/layout/process1"/>
    <dgm:cxn modelId="{9EF3C568-BFD3-40A7-8EEA-E1E10B580C4C}" type="presParOf" srcId="{370C56D9-7DA2-4D2E-AAD1-89232FC86471}" destId="{131242B7-CC1E-4D36-AE4C-A9BFA56D6B0F}" srcOrd="1" destOrd="0" presId="urn:microsoft.com/office/officeart/2005/8/layout/process1"/>
    <dgm:cxn modelId="{53A1D205-B468-46E7-BE2A-C6F39F18108C}" type="presParOf" srcId="{131242B7-CC1E-4D36-AE4C-A9BFA56D6B0F}" destId="{95939182-2F81-445F-84B0-68B873DC17E1}" srcOrd="0" destOrd="0" presId="urn:microsoft.com/office/officeart/2005/8/layout/process1"/>
    <dgm:cxn modelId="{82C2892C-27CB-4210-8C1A-B495EDD1E407}" type="presParOf" srcId="{370C56D9-7DA2-4D2E-AAD1-89232FC86471}" destId="{7120D4C4-18C9-44E5-BFFF-BDB767E80EDB}" srcOrd="2" destOrd="0" presId="urn:microsoft.com/office/officeart/2005/8/layout/process1"/>
    <dgm:cxn modelId="{439353E1-5807-4957-B462-8D6D721A84F8}" type="presParOf" srcId="{370C56D9-7DA2-4D2E-AAD1-89232FC86471}" destId="{60138FB2-CE21-457B-A51F-978847E09ADA}" srcOrd="3" destOrd="0" presId="urn:microsoft.com/office/officeart/2005/8/layout/process1"/>
    <dgm:cxn modelId="{AB38CB0C-0BD4-4198-B2FB-DE98E9E5D8DB}" type="presParOf" srcId="{60138FB2-CE21-457B-A51F-978847E09ADA}" destId="{093FCE57-0AD2-4753-B3F3-12ADFA86A004}" srcOrd="0" destOrd="0" presId="urn:microsoft.com/office/officeart/2005/8/layout/process1"/>
    <dgm:cxn modelId="{5AF0C74A-91EA-4ABB-8365-7EC7635D0C32}" type="presParOf" srcId="{370C56D9-7DA2-4D2E-AAD1-89232FC86471}" destId="{AA45C250-D78D-4D29-9169-67F7CF3A58D0}" srcOrd="4" destOrd="0" presId="urn:microsoft.com/office/officeart/2005/8/layout/process1"/>
    <dgm:cxn modelId="{9648F834-55C1-467F-9BD4-1FD6139336D7}" type="presParOf" srcId="{370C56D9-7DA2-4D2E-AAD1-89232FC86471}" destId="{1FB4A19E-36B6-4B3D-BF92-738C098B01BD}" srcOrd="5" destOrd="0" presId="urn:microsoft.com/office/officeart/2005/8/layout/process1"/>
    <dgm:cxn modelId="{C0044087-E38B-440F-887A-892E61AFECFB}" type="presParOf" srcId="{1FB4A19E-36B6-4B3D-BF92-738C098B01BD}" destId="{F4D561B6-4D51-4264-BDEA-93232F9D508A}" srcOrd="0" destOrd="0" presId="urn:microsoft.com/office/officeart/2005/8/layout/process1"/>
    <dgm:cxn modelId="{47F9CF3B-1CAB-46D9-BEFD-792C4A6BF990}" type="presParOf" srcId="{370C56D9-7DA2-4D2E-AAD1-89232FC86471}" destId="{244B0E78-1C04-4A62-B947-20B01488E1AE}" srcOrd="6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88DB0-0B4A-4C31-A88A-7E81D2EB3D16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Futura"/>
          </a:endParaRPr>
        </a:p>
      </dsp:txBody>
      <dsp:txXfrm>
        <a:off x="2140486" y="2487348"/>
        <a:ext cx="54502" cy="54502"/>
      </dsp:txXfrm>
    </dsp:sp>
    <dsp:sp modelId="{FA8EA626-F26D-4E64-9D8B-27B67994AF1A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Futura"/>
          </a:endParaRPr>
        </a:p>
      </dsp:txBody>
      <dsp:txXfrm>
        <a:off x="2155074" y="2019336"/>
        <a:ext cx="25326" cy="25326"/>
      </dsp:txXfrm>
    </dsp:sp>
    <dsp:sp modelId="{BB5AEEC6-C950-4730-99D7-2A57497EA405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Futura"/>
          </a:endParaRPr>
        </a:p>
      </dsp:txBody>
      <dsp:txXfrm>
        <a:off x="2140486" y="1522148"/>
        <a:ext cx="54502" cy="54502"/>
      </dsp:txXfrm>
    </dsp:sp>
    <dsp:sp modelId="{5F466E6F-C053-46F2-B40A-7E8863A76515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utura"/>
            </a:rPr>
            <a:t>800 MHz dual-core ARM Processor</a:t>
          </a:r>
          <a:endParaRPr lang="en-US" sz="2800" kern="1200" dirty="0">
            <a:latin typeface="Futura"/>
          </a:endParaRPr>
        </a:p>
      </dsp:txBody>
      <dsp:txXfrm>
        <a:off x="-503610" y="1645920"/>
        <a:ext cx="4064000" cy="772160"/>
      </dsp:txXfrm>
    </dsp:sp>
    <dsp:sp modelId="{5431C3E1-2E6B-4FAB-B025-90F6C9B0C11E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Futura"/>
            </a:rPr>
            <a:t>Objective-C</a:t>
          </a:r>
          <a:endParaRPr lang="en-US" sz="1900" kern="1200" dirty="0">
            <a:latin typeface="Futura"/>
          </a:endParaRPr>
        </a:p>
      </dsp:txBody>
      <dsp:txXfrm>
        <a:off x="2421006" y="680719"/>
        <a:ext cx="2532684" cy="772160"/>
      </dsp:txXfrm>
    </dsp:sp>
    <dsp:sp modelId="{6D710DFD-3829-499A-8BAF-1ECE8C7843DC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Futura"/>
            </a:rPr>
            <a:t>Core Services + Cocoa (Media &amp; UI APIs)</a:t>
          </a:r>
          <a:endParaRPr lang="en-US" sz="1900" kern="1200" dirty="0">
            <a:latin typeface="Futura"/>
          </a:endParaRPr>
        </a:p>
      </dsp:txBody>
      <dsp:txXfrm>
        <a:off x="2421006" y="1645920"/>
        <a:ext cx="2532684" cy="772160"/>
      </dsp:txXfrm>
    </dsp:sp>
    <dsp:sp modelId="{295E7DB9-A176-437E-9111-0373FA368D00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Futura"/>
            </a:rPr>
            <a:t>iOS</a:t>
          </a:r>
          <a:r>
            <a:rPr lang="en-US" sz="1900" kern="1200" dirty="0" smtClean="0">
              <a:latin typeface="Futura"/>
            </a:rPr>
            <a:t> (fork of Darwin (fork of BSD))</a:t>
          </a:r>
          <a:endParaRPr lang="en-US" sz="1900" kern="1200" dirty="0">
            <a:latin typeface="Futura"/>
          </a:endParaRPr>
        </a:p>
      </dsp:txBody>
      <dsp:txXfrm>
        <a:off x="2421006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FB464-4415-47D4-8DBF-5B32FAAE9172}">
      <dsp:nvSpPr>
        <dsp:cNvPr id="0" name=""/>
        <dsp:cNvSpPr/>
      </dsp:nvSpPr>
      <dsp:spPr>
        <a:xfrm>
          <a:off x="3683" y="1863811"/>
          <a:ext cx="1610506" cy="12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Objective - C (in </a:t>
          </a:r>
          <a:r>
            <a:rPr lang="en-US" sz="1800" kern="1200" dirty="0" err="1" smtClean="0"/>
            <a:t>Xcode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39945" y="1900073"/>
        <a:ext cx="1537982" cy="1165552"/>
      </dsp:txXfrm>
    </dsp:sp>
    <dsp:sp modelId="{131242B7-CC1E-4D36-AE4C-A9BFA56D6B0F}">
      <dsp:nvSpPr>
        <dsp:cNvPr id="0" name=""/>
        <dsp:cNvSpPr/>
      </dsp:nvSpPr>
      <dsp:spPr>
        <a:xfrm>
          <a:off x="1775240" y="228314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75240" y="2363028"/>
        <a:ext cx="238999" cy="239643"/>
      </dsp:txXfrm>
    </dsp:sp>
    <dsp:sp modelId="{7120D4C4-18C9-44E5-BFFF-BDB767E80EDB}">
      <dsp:nvSpPr>
        <dsp:cNvPr id="0" name=""/>
        <dsp:cNvSpPr/>
      </dsp:nvSpPr>
      <dsp:spPr>
        <a:xfrm>
          <a:off x="2258392" y="1863811"/>
          <a:ext cx="1610506" cy="12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Compiled to ARM and encrypted</a:t>
          </a:r>
          <a:endParaRPr lang="en-US" sz="1800" kern="1200" dirty="0"/>
        </a:p>
      </dsp:txBody>
      <dsp:txXfrm>
        <a:off x="2294654" y="1900073"/>
        <a:ext cx="1537982" cy="1165552"/>
      </dsp:txXfrm>
    </dsp:sp>
    <dsp:sp modelId="{60138FB2-CE21-457B-A51F-978847E09ADA}">
      <dsp:nvSpPr>
        <dsp:cNvPr id="0" name=""/>
        <dsp:cNvSpPr/>
      </dsp:nvSpPr>
      <dsp:spPr>
        <a:xfrm>
          <a:off x="4029949" y="228314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29949" y="2363028"/>
        <a:ext cx="238999" cy="239643"/>
      </dsp:txXfrm>
    </dsp:sp>
    <dsp:sp modelId="{AA45C250-D78D-4D29-9169-67F7CF3A58D0}">
      <dsp:nvSpPr>
        <dsp:cNvPr id="0" name=""/>
        <dsp:cNvSpPr/>
      </dsp:nvSpPr>
      <dsp:spPr>
        <a:xfrm>
          <a:off x="4513101" y="1863811"/>
          <a:ext cx="1610506" cy="12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Packaged as IPA file with  resources</a:t>
          </a:r>
          <a:endParaRPr lang="en-US" sz="1800" kern="1200" dirty="0"/>
        </a:p>
      </dsp:txBody>
      <dsp:txXfrm>
        <a:off x="4549363" y="1900073"/>
        <a:ext cx="1537982" cy="1165552"/>
      </dsp:txXfrm>
    </dsp:sp>
    <dsp:sp modelId="{1FB4A19E-36B6-4B3D-BF92-738C098B01BD}">
      <dsp:nvSpPr>
        <dsp:cNvPr id="0" name=""/>
        <dsp:cNvSpPr/>
      </dsp:nvSpPr>
      <dsp:spPr>
        <a:xfrm>
          <a:off x="6284658" y="2283147"/>
          <a:ext cx="341427" cy="399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84658" y="2363028"/>
        <a:ext cx="238999" cy="239643"/>
      </dsp:txXfrm>
    </dsp:sp>
    <dsp:sp modelId="{244B0E78-1C04-4A62-B947-20B01488E1AE}">
      <dsp:nvSpPr>
        <dsp:cNvPr id="0" name=""/>
        <dsp:cNvSpPr/>
      </dsp:nvSpPr>
      <dsp:spPr>
        <a:xfrm>
          <a:off x="6767810" y="1863811"/>
          <a:ext cx="1610506" cy="1238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Deployed to phone file system as .app directory</a:t>
          </a:r>
          <a:endParaRPr lang="en-US" sz="1800" kern="1200" dirty="0"/>
        </a:p>
      </dsp:txBody>
      <dsp:txXfrm>
        <a:off x="6804072" y="1900073"/>
        <a:ext cx="1537982" cy="116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BB17-6B73-434F-B572-A7CF8FCFCC38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AEA7-C36F-426C-BC12-260D1B11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lang-analyzer.llvm.org/available_check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heeler.com/flawfinde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msdn.microsoft.com/en-us/library/bb288454.asp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waci.com/sw/sqlite/cerod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GDSSecurity/Add-Trusted-Certificate-to-iOS-Simulator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pauldotcom.com/wiki/index.php/Episode226" TargetMode="External"/><Relationship Id="rId2" Type="http://schemas.openxmlformats.org/officeDocument/2006/relationships/hyperlink" Target="http://dvlabs.tippingpoint.com/blog/2009/03/06/reverse-engineering-iphone-appstore-binaries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cupine.org/forensics/tct.html" TargetMode="External"/><Relationship Id="rId2" Type="http://schemas.openxmlformats.org/officeDocument/2006/relationships/hyperlink" Target="http://www.sleuthkit.org/sleuthkit/index.php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labs.neohapsis.com/2012/01/25/keychain-dumper-updated-for-ios-5/" TargetMode="External"/><Relationship Id="rId2" Type="http://schemas.openxmlformats.org/officeDocument/2006/relationships/hyperlink" Target="https://github.com/ptoomey3/Keychain-Dumper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81534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/>
                </a:solidFill>
                <a:latin typeface="+mj-lt"/>
                <a:cs typeface="Futura"/>
              </a:rPr>
              <a:t>Penetration Testing </a:t>
            </a:r>
          </a:p>
          <a:p>
            <a:r>
              <a:rPr lang="en-US" sz="3200" b="1" i="1" dirty="0" smtClean="0">
                <a:solidFill>
                  <a:schemeClr val="accent5"/>
                </a:solidFill>
                <a:latin typeface="+mj-lt"/>
                <a:cs typeface="Futura"/>
              </a:rPr>
              <a:t>For </a:t>
            </a:r>
            <a:r>
              <a:rPr lang="en-US" sz="3200" b="1" i="1" dirty="0" err="1" smtClean="0">
                <a:solidFill>
                  <a:schemeClr val="accent5"/>
                </a:solidFill>
                <a:latin typeface="+mj-lt"/>
                <a:cs typeface="Futura"/>
              </a:rPr>
              <a:t>iOS</a:t>
            </a:r>
            <a:r>
              <a:rPr lang="en-US" sz="3200" b="1" i="1" dirty="0" smtClean="0">
                <a:solidFill>
                  <a:schemeClr val="accent5"/>
                </a:solidFill>
                <a:latin typeface="+mj-lt"/>
                <a:cs typeface="Futura"/>
              </a:rPr>
              <a:t> Applications</a:t>
            </a:r>
          </a:p>
          <a:p>
            <a:endParaRPr lang="en-US" sz="2800" dirty="0" smtClean="0">
              <a:solidFill>
                <a:schemeClr val="accent5"/>
              </a:solidFill>
              <a:latin typeface="+mj-lt"/>
              <a:cs typeface="Futura"/>
            </a:endParaRPr>
          </a:p>
          <a:p>
            <a:endParaRPr lang="en-US" sz="3600" b="1" i="1" dirty="0" smtClean="0">
              <a:solidFill>
                <a:schemeClr val="accent5"/>
              </a:solidFill>
              <a:latin typeface="+mj-lt"/>
              <a:cs typeface="Futura"/>
            </a:endParaRPr>
          </a:p>
          <a:p>
            <a:endParaRPr lang="en-US" sz="3600" b="1" i="1" dirty="0">
              <a:solidFill>
                <a:schemeClr val="accent5"/>
              </a:solidFill>
              <a:latin typeface="+mj-lt"/>
              <a:cs typeface="Futura"/>
            </a:endParaRPr>
          </a:p>
          <a:p>
            <a:endParaRPr lang="en-US" sz="3600" b="1" i="1" dirty="0" smtClean="0">
              <a:solidFill>
                <a:schemeClr val="accent5"/>
              </a:solidFill>
              <a:latin typeface="+mj-lt"/>
              <a:cs typeface="Futura"/>
            </a:endParaRPr>
          </a:p>
          <a:p>
            <a:endParaRPr lang="en-US" sz="3600" b="1" i="1" dirty="0">
              <a:solidFill>
                <a:schemeClr val="accent5"/>
              </a:solidFill>
              <a:latin typeface="+mj-lt"/>
              <a:cs typeface="Futura"/>
            </a:endParaRPr>
          </a:p>
          <a:p>
            <a:endParaRPr lang="en-US" sz="3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0" descr="C:\Users\haddixj\Desktop\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66" y="5923802"/>
            <a:ext cx="712434" cy="9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225800" cy="5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"/>
            <a:ext cx="1308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How do we Test?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6691" y="1422248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4BACC6"/>
                </a:solidFill>
              </a:rPr>
              <a:t> </a:t>
            </a:r>
            <a:r>
              <a:rPr lang="en-US" sz="2400" dirty="0">
                <a:solidFill>
                  <a:srgbClr val="4BACC6"/>
                </a:solidFill>
              </a:rPr>
              <a:t>Two different approaches to testing</a:t>
            </a:r>
            <a:r>
              <a:rPr lang="en-US" sz="2400" dirty="0" smtClean="0">
                <a:solidFill>
                  <a:srgbClr val="4BACC6"/>
                </a:solidFill>
              </a:rPr>
              <a:t>:</a:t>
            </a:r>
          </a:p>
          <a:p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4BACC6"/>
                </a:solidFill>
              </a:rPr>
              <a:t>Whitebox</a:t>
            </a:r>
            <a:r>
              <a:rPr lang="en-US" sz="2400" dirty="0" smtClean="0">
                <a:solidFill>
                  <a:srgbClr val="4BACC6"/>
                </a:solidFill>
              </a:rPr>
              <a:t> </a:t>
            </a:r>
            <a:r>
              <a:rPr lang="en-US" sz="2400" dirty="0">
                <a:solidFill>
                  <a:srgbClr val="4BACC6"/>
                </a:solidFill>
              </a:rPr>
              <a:t>testing</a:t>
            </a:r>
          </a:p>
          <a:p>
            <a:pPr lvl="2"/>
            <a:r>
              <a:rPr lang="en-US" sz="2000" dirty="0" smtClean="0">
                <a:solidFill>
                  <a:srgbClr val="4BACC6"/>
                </a:solidFill>
              </a:rPr>
              <a:t>Full </a:t>
            </a:r>
            <a:r>
              <a:rPr lang="en-US" sz="2000" dirty="0">
                <a:solidFill>
                  <a:srgbClr val="4BACC6"/>
                </a:solidFill>
              </a:rPr>
              <a:t>information and source code provided</a:t>
            </a:r>
          </a:p>
          <a:p>
            <a:pPr lvl="1"/>
            <a:r>
              <a:rPr lang="en-US" sz="2400" dirty="0" err="1" smtClean="0">
                <a:solidFill>
                  <a:srgbClr val="4BACC6"/>
                </a:solidFill>
              </a:rPr>
              <a:t>Blackbox</a:t>
            </a:r>
            <a:r>
              <a:rPr lang="en-US" sz="2400" dirty="0" smtClean="0">
                <a:solidFill>
                  <a:srgbClr val="4BACC6"/>
                </a:solidFill>
              </a:rPr>
              <a:t> </a:t>
            </a:r>
            <a:r>
              <a:rPr lang="en-US" sz="2400" dirty="0">
                <a:solidFill>
                  <a:srgbClr val="4BACC6"/>
                </a:solidFill>
              </a:rPr>
              <a:t>testing</a:t>
            </a:r>
          </a:p>
          <a:p>
            <a:pPr lvl="2"/>
            <a:r>
              <a:rPr lang="en-US" sz="2000" dirty="0" smtClean="0">
                <a:solidFill>
                  <a:srgbClr val="4BACC6"/>
                </a:solidFill>
              </a:rPr>
              <a:t>No </a:t>
            </a:r>
            <a:r>
              <a:rPr lang="en-US" sz="2000" dirty="0">
                <a:solidFill>
                  <a:srgbClr val="4BACC6"/>
                </a:solidFill>
              </a:rPr>
              <a:t>code or information provided</a:t>
            </a:r>
          </a:p>
          <a:p>
            <a:pPr lvl="2"/>
            <a:r>
              <a:rPr lang="en-US" sz="2000" dirty="0" smtClean="0">
                <a:solidFill>
                  <a:srgbClr val="4BACC6"/>
                </a:solidFill>
              </a:rPr>
              <a:t>Working </a:t>
            </a:r>
            <a:r>
              <a:rPr lang="en-US" sz="2000" dirty="0">
                <a:solidFill>
                  <a:srgbClr val="4BACC6"/>
                </a:solidFill>
              </a:rPr>
              <a:t>only with downloadable app</a:t>
            </a:r>
          </a:p>
          <a:p>
            <a:endParaRPr lang="en-US" sz="1800" dirty="0">
              <a:solidFill>
                <a:srgbClr val="4BACC6"/>
              </a:solidFill>
            </a:endParaRPr>
          </a:p>
          <a:p>
            <a:r>
              <a:rPr lang="en-US" sz="2400" dirty="0" smtClean="0">
                <a:solidFill>
                  <a:srgbClr val="4BACC6"/>
                </a:solidFill>
              </a:rPr>
              <a:t>Three </a:t>
            </a:r>
            <a:r>
              <a:rPr lang="en-US" sz="2400" dirty="0">
                <a:solidFill>
                  <a:srgbClr val="4BACC6"/>
                </a:solidFill>
              </a:rPr>
              <a:t>areas to focus on: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Attack </a:t>
            </a:r>
            <a:r>
              <a:rPr lang="en-US" sz="2000" dirty="0">
                <a:solidFill>
                  <a:srgbClr val="4BACC6"/>
                </a:solidFill>
              </a:rPr>
              <a:t>the network communication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Attack </a:t>
            </a:r>
            <a:r>
              <a:rPr lang="en-US" sz="2000" dirty="0">
                <a:solidFill>
                  <a:srgbClr val="4BACC6"/>
                </a:solidFill>
              </a:rPr>
              <a:t>the server component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Attack </a:t>
            </a:r>
            <a:r>
              <a:rPr lang="en-US" sz="2000" dirty="0">
                <a:solidFill>
                  <a:srgbClr val="4BACC6"/>
                </a:solidFill>
              </a:rPr>
              <a:t>the client component</a:t>
            </a:r>
            <a:endParaRPr lang="en-US" sz="2000" dirty="0" smtClean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Methodology Breakdown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76400"/>
            <a:ext cx="8942034" cy="379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Threat Modeling 3</a:t>
            </a:r>
            <a:r>
              <a:rPr lang="en-US" baseline="30000" dirty="0">
                <a:solidFill>
                  <a:srgbClr val="4BACC6"/>
                </a:solidFill>
              </a:rPr>
              <a:t>rd</a:t>
            </a:r>
            <a:r>
              <a:rPr lang="en-US" dirty="0">
                <a:solidFill>
                  <a:srgbClr val="4BACC6"/>
                </a:solidFill>
              </a:rPr>
              <a:t> Party Apps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6691" y="1422248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solidFill>
                  <a:srgbClr val="4BACC6"/>
                </a:solidFill>
              </a:rPr>
              <a:t>Identify business objectives</a:t>
            </a:r>
          </a:p>
          <a:p>
            <a:r>
              <a:rPr lang="en-US" sz="2400" dirty="0">
                <a:solidFill>
                  <a:srgbClr val="4BACC6"/>
                </a:solidFill>
              </a:rPr>
              <a:t>Identify user roles that will interact with the </a:t>
            </a:r>
            <a:r>
              <a:rPr lang="en-US" sz="2400" dirty="0" smtClean="0">
                <a:solidFill>
                  <a:srgbClr val="4BACC6"/>
                </a:solidFill>
              </a:rPr>
              <a:t>application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Track higher and lower roles functions</a:t>
            </a: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400" dirty="0">
                <a:solidFill>
                  <a:srgbClr val="4BACC6"/>
                </a:solidFill>
              </a:rPr>
              <a:t>Identify the data the application will </a:t>
            </a:r>
            <a:r>
              <a:rPr lang="en-US" sz="2400" dirty="0" smtClean="0">
                <a:solidFill>
                  <a:srgbClr val="4BACC6"/>
                </a:solidFill>
              </a:rPr>
              <a:t>manipulate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PII </a:t>
            </a:r>
            <a:r>
              <a:rPr lang="en-US" sz="2000" dirty="0" err="1" smtClean="0">
                <a:solidFill>
                  <a:srgbClr val="4BACC6"/>
                </a:solidFill>
              </a:rPr>
              <a:t>vs</a:t>
            </a:r>
            <a:r>
              <a:rPr lang="en-US" sz="2000" dirty="0" smtClean="0">
                <a:solidFill>
                  <a:srgbClr val="4BACC6"/>
                </a:solidFill>
              </a:rPr>
              <a:t> Non-PII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Credentials &amp; access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Where is it stored?</a:t>
            </a: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400" dirty="0" smtClean="0">
                <a:solidFill>
                  <a:srgbClr val="4BACC6"/>
                </a:solidFill>
              </a:rPr>
              <a:t>What happens if the user loses his Phone? Or it’s stolen?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Individual applications data lost, how bad is it?</a:t>
            </a:r>
          </a:p>
          <a:p>
            <a:r>
              <a:rPr lang="en-US" sz="2400" dirty="0" smtClean="0">
                <a:solidFill>
                  <a:srgbClr val="4BACC6"/>
                </a:solidFill>
              </a:rPr>
              <a:t>What happens if there’s an OS/Kernel exploit? (silent jailbreak)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Mass user data loss, always bad</a:t>
            </a: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Reminders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5602" y="1509946"/>
            <a:ext cx="8107397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4BACC6"/>
                </a:solidFill>
              </a:rPr>
              <a:t>Many apps will encode sensitive data, not encrypt. Look for: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Base64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cGFzc3dvcmQ=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Hex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70617373776f7264</a:t>
            </a: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Decimal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112 97 115 115 119 111 114 100 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Md5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5f4dcc3b5aa765d61d8327deb882cf99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SHA1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5baa61e4c9b93f3f0682250b6cf8331b7ee68fd8</a:t>
            </a:r>
            <a:endParaRPr lang="en-US" sz="2000" dirty="0" smtClean="0">
              <a:solidFill>
                <a:srgbClr val="4BACC6"/>
              </a:solidFill>
            </a:endParaRPr>
          </a:p>
          <a:p>
            <a:endParaRPr lang="en-US" sz="18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Reminders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603" y="2667000"/>
            <a:ext cx="7772400" cy="3414946"/>
          </a:xfrm>
          <a:prstGeom prst="rect">
            <a:avLst/>
          </a:prstGeom>
        </p:spPr>
        <p:txBody>
          <a:bodyPr numCol="2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Usernames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Passwords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UDID</a:t>
            </a:r>
          </a:p>
          <a:p>
            <a:pPr lvl="1"/>
            <a:r>
              <a:rPr lang="en-US" sz="2000" dirty="0" err="1">
                <a:solidFill>
                  <a:srgbClr val="4BACC6"/>
                </a:solidFill>
              </a:rPr>
              <a:t>Geolocation</a:t>
            </a:r>
            <a:r>
              <a:rPr lang="en-US" sz="2000" dirty="0">
                <a:solidFill>
                  <a:srgbClr val="4BACC6"/>
                </a:solidFill>
              </a:rPr>
              <a:t>/address/zip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DOB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Device Name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Network Connection </a:t>
            </a:r>
            <a:r>
              <a:rPr lang="en-US" sz="2000" dirty="0" smtClean="0">
                <a:solidFill>
                  <a:srgbClr val="4BACC6"/>
                </a:solidFill>
              </a:rPr>
              <a:t>Name</a:t>
            </a:r>
          </a:p>
          <a:p>
            <a:pPr lvl="1"/>
            <a:endParaRPr lang="en-US" sz="2000" dirty="0" smtClean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Application </a:t>
            </a:r>
            <a:r>
              <a:rPr lang="en-US" sz="2000" dirty="0">
                <a:solidFill>
                  <a:srgbClr val="4BACC6"/>
                </a:solidFill>
              </a:rPr>
              <a:t>Data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Updates to Social media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Chat logs</a:t>
            </a:r>
          </a:p>
          <a:p>
            <a:pPr lvl="2"/>
            <a:r>
              <a:rPr lang="en-US" sz="2000" dirty="0">
                <a:solidFill>
                  <a:srgbClr val="4BACC6"/>
                </a:solidFill>
              </a:rPr>
              <a:t>cookies</a:t>
            </a:r>
          </a:p>
          <a:p>
            <a:endParaRPr lang="en-US" sz="18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5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ACC6"/>
                </a:solidFill>
              </a:rPr>
              <a:t>PII for a mobile app can be different that what you expect. Look for:</a:t>
            </a:r>
          </a:p>
        </p:txBody>
      </p:sp>
    </p:spTree>
    <p:extLst>
      <p:ext uri="{BB962C8B-B14F-4D97-AF65-F5344CB8AC3E}">
        <p14:creationId xmlns:p14="http://schemas.microsoft.com/office/powerpoint/2010/main" val="1082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Hardware Encryption and MDM Will Save Us!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28800"/>
            <a:ext cx="41148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>
                <a:solidFill>
                  <a:srgbClr val="4BACC6"/>
                </a:solidFill>
              </a:rPr>
              <a:t>Hardware encryption in </a:t>
            </a:r>
            <a:r>
              <a:rPr lang="en-US" sz="1600" dirty="0" err="1" smtClean="0">
                <a:solidFill>
                  <a:srgbClr val="4BACC6"/>
                </a:solidFill>
              </a:rPr>
              <a:t>iOS</a:t>
            </a:r>
            <a:r>
              <a:rPr lang="en-US" sz="1600" dirty="0" smtClean="0">
                <a:solidFill>
                  <a:srgbClr val="4BACC6"/>
                </a:solidFill>
              </a:rPr>
              <a:t> only applies where specifically called and to mail and SMS</a:t>
            </a:r>
          </a:p>
          <a:p>
            <a:endParaRPr lang="en-US" sz="1600" dirty="0">
              <a:solidFill>
                <a:srgbClr val="4BACC6"/>
              </a:solidFill>
            </a:endParaRPr>
          </a:p>
          <a:p>
            <a:r>
              <a:rPr lang="en-US" sz="1600" dirty="0" smtClean="0">
                <a:solidFill>
                  <a:srgbClr val="4BACC6"/>
                </a:solidFill>
              </a:rPr>
              <a:t>Key to unencrypt the data is stored in effaceable storage.</a:t>
            </a:r>
          </a:p>
          <a:p>
            <a:endParaRPr lang="en-US" sz="1600" dirty="0">
              <a:solidFill>
                <a:srgbClr val="4BACC6"/>
              </a:solidFill>
            </a:endParaRPr>
          </a:p>
          <a:p>
            <a:r>
              <a:rPr lang="en-US" sz="1600" dirty="0" smtClean="0">
                <a:solidFill>
                  <a:srgbClr val="4BACC6"/>
                </a:solidFill>
              </a:rPr>
              <a:t>Hardware encryption without MDM is susceptible to brute force attacks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24 min to break a 4 digit PIN</a:t>
            </a: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r>
              <a:rPr lang="en-US" sz="1600" dirty="0" smtClean="0">
                <a:solidFill>
                  <a:srgbClr val="4BACC6"/>
                </a:solidFill>
              </a:rPr>
              <a:t>Hardware encryption with MDM, with remote wipe enabled, and long PIN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Best option</a:t>
            </a:r>
          </a:p>
          <a:p>
            <a:pPr marL="454914" lvl="1" indent="0">
              <a:buNone/>
            </a:pPr>
            <a:endParaRPr lang="en-US" sz="1600" dirty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810000" cy="424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6200" y="6324600"/>
            <a:ext cx="10487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4BACC6"/>
                </a:solidFill>
              </a:rPr>
              <a:t>http://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</a:t>
            </a:r>
            <a:r>
              <a:rPr lang="en-US" sz="800" dirty="0" err="1">
                <a:solidFill>
                  <a:srgbClr val="4BACC6"/>
                </a:solidFill>
              </a:rPr>
              <a:t>HcHXN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The big takeaway with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Encryption?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28800"/>
            <a:ext cx="80010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1600" dirty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92022"/>
            <a:ext cx="4187292" cy="25609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41148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>
                <a:solidFill>
                  <a:srgbClr val="4BACC6"/>
                </a:solidFill>
              </a:rPr>
              <a:t>Physical access wins!</a:t>
            </a:r>
          </a:p>
          <a:p>
            <a:endParaRPr lang="en-US" sz="3600" dirty="0">
              <a:solidFill>
                <a:srgbClr val="4BACC6"/>
              </a:solidFill>
            </a:endParaRPr>
          </a:p>
          <a:p>
            <a:r>
              <a:rPr lang="en-US" sz="3600" dirty="0" smtClean="0">
                <a:solidFill>
                  <a:srgbClr val="4BACC6"/>
                </a:solidFill>
              </a:rPr>
              <a:t>Plus you can always pulls some super cool spy moves!</a:t>
            </a:r>
            <a:endParaRPr lang="en-US" sz="3600" dirty="0">
              <a:solidFill>
                <a:srgbClr val="4BACC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600" y="5029200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4BACC6"/>
                </a:solidFill>
              </a:rPr>
              <a:t>http://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</a:t>
            </a:r>
            <a:r>
              <a:rPr lang="en-US" sz="800" dirty="0" err="1">
                <a:solidFill>
                  <a:srgbClr val="4BACC6"/>
                </a:solidFill>
              </a:rPr>
              <a:t>UWtg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Whitebox</a:t>
            </a:r>
            <a:r>
              <a:rPr lang="en-US" dirty="0" smtClean="0">
                <a:solidFill>
                  <a:srgbClr val="4BACC6"/>
                </a:solidFill>
              </a:rPr>
              <a:t> Testing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6691" y="1422248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 smtClean="0">
              <a:solidFill>
                <a:srgbClr val="4BACC6"/>
              </a:solidFill>
            </a:endParaRPr>
          </a:p>
        </p:txBody>
      </p:sp>
      <p:pic>
        <p:nvPicPr>
          <p:cNvPr id="9" name="Picture 156" descr="C:\Users\haddixj\Desktop\t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1" y="-533400"/>
            <a:ext cx="6359237" cy="8229600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rgbClr val="4BACC6"/>
                </a:solidFill>
              </a:rPr>
              <a:t>WhiteBox</a:t>
            </a:r>
            <a:r>
              <a:rPr lang="en-US" dirty="0" smtClean="0">
                <a:solidFill>
                  <a:srgbClr val="4BACC6"/>
                </a:solidFill>
              </a:rPr>
              <a:t> Environment Setup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600200"/>
            <a:ext cx="7772400" cy="4572000"/>
          </a:xfrm>
          <a:prstGeom prst="rect">
            <a:avLst/>
          </a:prstGeom>
        </p:spPr>
        <p:txBody>
          <a:bodyPr numCol="2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2000" dirty="0" smtClean="0">
                <a:solidFill>
                  <a:srgbClr val="4BACC6"/>
                </a:solidFill>
              </a:rPr>
              <a:t>Tool List:</a:t>
            </a:r>
          </a:p>
          <a:p>
            <a:r>
              <a:rPr lang="en-US" sz="1800" dirty="0" smtClean="0">
                <a:solidFill>
                  <a:srgbClr val="4BACC6"/>
                </a:solidFill>
              </a:rPr>
              <a:t>Your Mac: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Xcode</a:t>
            </a:r>
            <a:r>
              <a:rPr lang="en-US" sz="1800" dirty="0" smtClean="0">
                <a:solidFill>
                  <a:srgbClr val="4BACC6"/>
                </a:solidFill>
              </a:rPr>
              <a:t> (newest)</a:t>
            </a:r>
            <a:endParaRPr lang="en-US" sz="1800" dirty="0">
              <a:solidFill>
                <a:srgbClr val="4BACC6"/>
              </a:solidFill>
            </a:endParaRPr>
          </a:p>
          <a:p>
            <a:pPr lvl="2"/>
            <a:r>
              <a:rPr lang="en-US" sz="1800" dirty="0" smtClean="0">
                <a:solidFill>
                  <a:srgbClr val="4BACC6"/>
                </a:solidFill>
              </a:rPr>
              <a:t>Build/analyze/clang</a:t>
            </a:r>
          </a:p>
          <a:p>
            <a:pPr lvl="2"/>
            <a:r>
              <a:rPr lang="en-US" sz="1800" dirty="0" smtClean="0">
                <a:solidFill>
                  <a:srgbClr val="4BACC6"/>
                </a:solidFill>
              </a:rPr>
              <a:t>Property List Editor</a:t>
            </a:r>
          </a:p>
          <a:p>
            <a:pPr lvl="2"/>
            <a:r>
              <a:rPr lang="en-US" sz="1800" dirty="0" err="1" smtClean="0">
                <a:solidFill>
                  <a:srgbClr val="4BACC6"/>
                </a:solidFill>
              </a:rPr>
              <a:t>Plutil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2"/>
            <a:r>
              <a:rPr lang="en-US" sz="1800" dirty="0" err="1" smtClean="0">
                <a:solidFill>
                  <a:srgbClr val="4BACC6"/>
                </a:solidFill>
              </a:rPr>
              <a:t>otool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Instruments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Wireshark</a:t>
            </a:r>
            <a:r>
              <a:rPr lang="en-US" sz="1800" dirty="0" smtClean="0">
                <a:solidFill>
                  <a:srgbClr val="4BACC6"/>
                </a:solidFill>
              </a:rPr>
              <a:t>/</a:t>
            </a:r>
            <a:r>
              <a:rPr lang="en-US" sz="1800" dirty="0" err="1" smtClean="0">
                <a:solidFill>
                  <a:srgbClr val="4BACC6"/>
                </a:solidFill>
              </a:rPr>
              <a:t>Tshark</a:t>
            </a:r>
            <a:r>
              <a:rPr lang="en-US" sz="1800" dirty="0" smtClean="0">
                <a:solidFill>
                  <a:srgbClr val="4BACC6"/>
                </a:solidFill>
              </a:rPr>
              <a:t>/…</a:t>
            </a:r>
          </a:p>
          <a:p>
            <a:pPr lvl="1"/>
            <a:r>
              <a:rPr lang="en-US" sz="1800" dirty="0" err="1">
                <a:solidFill>
                  <a:srgbClr val="4BACC6"/>
                </a:solidFill>
              </a:rPr>
              <a:t>netcat</a:t>
            </a:r>
            <a:endParaRPr lang="en-US" sz="1800" dirty="0">
              <a:solidFill>
                <a:srgbClr val="4BACC6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Nmap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Burp Suite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Flawfinder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SQLite </a:t>
            </a:r>
            <a:r>
              <a:rPr lang="en-US" sz="1800" dirty="0" smtClean="0">
                <a:solidFill>
                  <a:srgbClr val="4BACC6"/>
                </a:solidFill>
              </a:rPr>
              <a:t>Manger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FuzzDB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Command Line Knowledge</a:t>
            </a:r>
          </a:p>
          <a:p>
            <a:pPr lvl="1"/>
            <a:endParaRPr lang="en-US" sz="1200" dirty="0" smtClean="0">
              <a:solidFill>
                <a:srgbClr val="4BACC6"/>
              </a:solidFill>
            </a:endParaRPr>
          </a:p>
          <a:p>
            <a:pPr lvl="1"/>
            <a:endParaRPr lang="en-US" sz="1200" dirty="0">
              <a:solidFill>
                <a:srgbClr val="4BACC6"/>
              </a:solidFill>
            </a:endParaRPr>
          </a:p>
          <a:p>
            <a:endParaRPr lang="en-US" sz="16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76800"/>
            <a:ext cx="1905000" cy="1742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43800" y="6553200"/>
            <a:ext cx="10310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4BACC6"/>
                </a:solidFill>
              </a:rPr>
              <a:t>http://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/kX6PA</a:t>
            </a:r>
          </a:p>
        </p:txBody>
      </p:sp>
    </p:spTree>
    <p:extLst>
      <p:ext uri="{BB962C8B-B14F-4D97-AF65-F5344CB8AC3E}">
        <p14:creationId xmlns:p14="http://schemas.microsoft.com/office/powerpoint/2010/main" val="3389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Anatomy of an Application in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 err="1" smtClean="0">
                <a:solidFill>
                  <a:srgbClr val="4BACC6"/>
                </a:solidFill>
              </a:rPr>
              <a:t>Sim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783560"/>
            <a:ext cx="83058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solidFill>
                  <a:srgbClr val="4BACC6"/>
                </a:solidFill>
              </a:rPr>
              <a:t>Show all files: </a:t>
            </a:r>
            <a:r>
              <a:rPr lang="en-US" sz="1800" dirty="0">
                <a:solidFill>
                  <a:srgbClr val="4BACC6"/>
                </a:solidFill>
              </a:rPr>
              <a:t>defaults write </a:t>
            </a:r>
            <a:r>
              <a:rPr lang="en-US" sz="1800" dirty="0" err="1">
                <a:solidFill>
                  <a:srgbClr val="4BACC6"/>
                </a:solidFill>
              </a:rPr>
              <a:t>com.apple.Finder</a:t>
            </a:r>
            <a:r>
              <a:rPr lang="en-US" sz="1800" dirty="0">
                <a:solidFill>
                  <a:srgbClr val="4BACC6"/>
                </a:solidFill>
              </a:rPr>
              <a:t> </a:t>
            </a:r>
            <a:r>
              <a:rPr lang="en-US" sz="1800" dirty="0" err="1">
                <a:solidFill>
                  <a:srgbClr val="4BACC6"/>
                </a:solidFill>
              </a:rPr>
              <a:t>AppleShowAllFiles</a:t>
            </a:r>
            <a:r>
              <a:rPr lang="en-US" sz="1800" dirty="0">
                <a:solidFill>
                  <a:srgbClr val="4BACC6"/>
                </a:solidFill>
              </a:rPr>
              <a:t> YES</a:t>
            </a:r>
            <a:endParaRPr lang="en-US" sz="1800" dirty="0" smtClean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Users/$username/Library/Application Support/iPhone Simulator/Applications/$</a:t>
            </a:r>
            <a:r>
              <a:rPr lang="en-US" sz="2000" dirty="0" err="1" smtClean="0">
                <a:solidFill>
                  <a:srgbClr val="4BACC6"/>
                </a:solidFill>
              </a:rPr>
              <a:t>appID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b="1" dirty="0" smtClean="0">
                <a:solidFill>
                  <a:srgbClr val="4BACC6"/>
                </a:solidFill>
              </a:rPr>
              <a:t>.</a:t>
            </a:r>
            <a:r>
              <a:rPr lang="en-US" sz="2000" b="1" dirty="0">
                <a:solidFill>
                  <a:srgbClr val="4BACC6"/>
                </a:solidFill>
              </a:rPr>
              <a:t>/Documents</a:t>
            </a:r>
            <a:r>
              <a:rPr lang="en-US" sz="2000" dirty="0">
                <a:solidFill>
                  <a:srgbClr val="4BACC6"/>
                </a:solidFill>
              </a:rPr>
              <a:t> = properties, logs</a:t>
            </a: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./Library/Caches</a:t>
            </a:r>
            <a:r>
              <a:rPr lang="en-US" sz="2000" dirty="0">
                <a:solidFill>
                  <a:srgbClr val="4BACC6"/>
                </a:solidFill>
              </a:rPr>
              <a:t> = </a:t>
            </a:r>
            <a:r>
              <a:rPr lang="en-US" sz="2000" dirty="0" err="1">
                <a:solidFill>
                  <a:srgbClr val="4BACC6"/>
                </a:solidFill>
              </a:rPr>
              <a:t>cachey</a:t>
            </a:r>
            <a:r>
              <a:rPr lang="en-US" sz="2000" dirty="0">
                <a:solidFill>
                  <a:srgbClr val="4BACC6"/>
                </a:solidFill>
              </a:rPr>
              <a:t> things</a:t>
            </a: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./Library/Caches/Snapshots</a:t>
            </a:r>
            <a:r>
              <a:rPr lang="en-US" sz="2000" dirty="0">
                <a:solidFill>
                  <a:srgbClr val="4BACC6"/>
                </a:solidFill>
              </a:rPr>
              <a:t> = screenshots of your app</a:t>
            </a: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./Library/Cookies</a:t>
            </a:r>
            <a:r>
              <a:rPr lang="en-US" sz="2000" dirty="0">
                <a:solidFill>
                  <a:srgbClr val="4BACC6"/>
                </a:solidFill>
              </a:rPr>
              <a:t> = cookie </a:t>
            </a:r>
            <a:r>
              <a:rPr lang="en-US" sz="2000" dirty="0" err="1">
                <a:solidFill>
                  <a:srgbClr val="4BACC6"/>
                </a:solidFill>
              </a:rPr>
              <a:t>plists</a:t>
            </a:r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./Library/Preferences</a:t>
            </a:r>
            <a:r>
              <a:rPr lang="en-US" sz="2000" dirty="0">
                <a:solidFill>
                  <a:srgbClr val="4BACC6"/>
                </a:solidFill>
              </a:rPr>
              <a:t> = various preference </a:t>
            </a:r>
            <a:r>
              <a:rPr lang="en-US" sz="2000" dirty="0" err="1">
                <a:solidFill>
                  <a:srgbClr val="4BACC6"/>
                </a:solidFill>
              </a:rPr>
              <a:t>plists</a:t>
            </a:r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./Library/</a:t>
            </a:r>
            <a:r>
              <a:rPr lang="en-US" sz="2000" b="1" dirty="0" err="1">
                <a:solidFill>
                  <a:srgbClr val="4BACC6"/>
                </a:solidFill>
              </a:rPr>
              <a:t>WebKit</a:t>
            </a:r>
            <a:r>
              <a:rPr lang="en-US" sz="2000" dirty="0">
                <a:solidFill>
                  <a:srgbClr val="4BACC6"/>
                </a:solidFill>
              </a:rPr>
              <a:t> = </a:t>
            </a:r>
            <a:r>
              <a:rPr lang="en-US" sz="2000" dirty="0" err="1">
                <a:solidFill>
                  <a:srgbClr val="4BACC6"/>
                </a:solidFill>
              </a:rPr>
              <a:t>WebKit</a:t>
            </a:r>
            <a:r>
              <a:rPr lang="en-US" sz="2000" dirty="0">
                <a:solidFill>
                  <a:srgbClr val="4BACC6"/>
                </a:solidFill>
              </a:rPr>
              <a:t> local storage</a:t>
            </a: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</a:t>
            </a:r>
            <a:r>
              <a:rPr lang="en-US" sz="2000" b="1" dirty="0" err="1">
                <a:solidFill>
                  <a:srgbClr val="4BACC6"/>
                </a:solidFill>
              </a:rPr>
              <a:t>Appname.app</a:t>
            </a:r>
            <a:r>
              <a:rPr lang="en-US" sz="2000" dirty="0">
                <a:solidFill>
                  <a:srgbClr val="4BACC6"/>
                </a:solidFill>
              </a:rPr>
              <a:t> = app resources: binary, graphics, nibs, </a:t>
            </a:r>
            <a:r>
              <a:rPr lang="en-US" sz="2000" dirty="0" err="1">
                <a:solidFill>
                  <a:srgbClr val="4BACC6"/>
                </a:solidFill>
              </a:rPr>
              <a:t>Info.plist</a:t>
            </a:r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b="1" dirty="0">
                <a:solidFill>
                  <a:srgbClr val="4BACC6"/>
                </a:solidFill>
              </a:rPr>
              <a:t>./</a:t>
            </a:r>
            <a:r>
              <a:rPr lang="en-US" sz="2000" b="1" dirty="0" err="1">
                <a:solidFill>
                  <a:srgbClr val="4BACC6"/>
                </a:solidFill>
              </a:rPr>
              <a:t>tmp</a:t>
            </a:r>
            <a:r>
              <a:rPr lang="en-US" sz="2000" dirty="0">
                <a:solidFill>
                  <a:srgbClr val="4BACC6"/>
                </a:solidFill>
              </a:rPr>
              <a:t> = </a:t>
            </a:r>
            <a:r>
              <a:rPr lang="en-US" sz="2000" dirty="0" err="1">
                <a:solidFill>
                  <a:srgbClr val="4BACC6"/>
                </a:solidFill>
              </a:rPr>
              <a:t>tmp</a:t>
            </a:r>
            <a:r>
              <a:rPr lang="en-US" sz="2000" dirty="0">
                <a:solidFill>
                  <a:srgbClr val="4BACC6"/>
                </a:solidFill>
              </a:rPr>
              <a:t> and logs sometimes</a:t>
            </a:r>
          </a:p>
          <a:p>
            <a:pPr marL="68580" indent="0">
              <a:buNone/>
            </a:pPr>
            <a:endParaRPr lang="en-US" sz="2400" dirty="0">
              <a:solidFill>
                <a:srgbClr val="4BACC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6477000"/>
            <a:ext cx="2366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4BACC6"/>
                </a:solidFill>
              </a:rPr>
              <a:t>*David Thiel, Secure </a:t>
            </a:r>
            <a:r>
              <a:rPr lang="en-US" sz="800" i="1" dirty="0" err="1" smtClean="0">
                <a:solidFill>
                  <a:srgbClr val="4BACC6"/>
                </a:solidFill>
              </a:rPr>
              <a:t>iOS</a:t>
            </a:r>
            <a:r>
              <a:rPr lang="en-US" sz="800" i="1" dirty="0" smtClean="0">
                <a:solidFill>
                  <a:srgbClr val="4BACC6"/>
                </a:solidFill>
              </a:rPr>
              <a:t> Development, </a:t>
            </a:r>
            <a:r>
              <a:rPr lang="en-US" sz="800" i="1" dirty="0" err="1" smtClean="0">
                <a:solidFill>
                  <a:srgbClr val="4BACC6"/>
                </a:solidFill>
              </a:rPr>
              <a:t>iSec</a:t>
            </a:r>
            <a:r>
              <a:rPr lang="en-US" sz="800" i="1" dirty="0" smtClean="0">
                <a:solidFill>
                  <a:srgbClr val="4BACC6"/>
                </a:solidFill>
              </a:rPr>
              <a:t> Partners</a:t>
            </a:r>
            <a:endParaRPr lang="en-US" sz="800" i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BACC6"/>
                </a:solidFill>
              </a:rPr>
              <a:t>NSLog</a:t>
            </a:r>
            <a:r>
              <a:rPr lang="en-US" dirty="0" smtClean="0">
                <a:solidFill>
                  <a:srgbClr val="4BACC6"/>
                </a:solidFill>
              </a:rPr>
              <a:t> (@”Hello, OWASP!”);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About me!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Jason Haddix – Director of Penetration Testing HP Fortify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Former </a:t>
            </a:r>
            <a:r>
              <a:rPr lang="en-US" dirty="0" err="1" smtClean="0">
                <a:solidFill>
                  <a:srgbClr val="4BACC6"/>
                </a:solidFill>
              </a:rPr>
              <a:t>Netpen</a:t>
            </a:r>
            <a:r>
              <a:rPr lang="en-US" dirty="0" smtClean="0">
                <a:solidFill>
                  <a:srgbClr val="4BACC6"/>
                </a:solidFill>
              </a:rPr>
              <a:t> guy</a:t>
            </a:r>
            <a:endParaRPr lang="en-US" dirty="0">
              <a:solidFill>
                <a:srgbClr val="4BACC6"/>
              </a:solidFill>
            </a:endParaRPr>
          </a:p>
          <a:p>
            <a:r>
              <a:rPr lang="en-US" dirty="0" smtClean="0">
                <a:solidFill>
                  <a:srgbClr val="4BACC6"/>
                </a:solidFill>
              </a:rPr>
              <a:t>Current Mobile and </a:t>
            </a:r>
            <a:r>
              <a:rPr lang="en-US" dirty="0" err="1">
                <a:solidFill>
                  <a:srgbClr val="4BACC6"/>
                </a:solidFill>
              </a:rPr>
              <a:t>W</a:t>
            </a:r>
            <a:r>
              <a:rPr lang="en-US" dirty="0" err="1" smtClean="0">
                <a:solidFill>
                  <a:srgbClr val="4BACC6"/>
                </a:solidFill>
              </a:rPr>
              <a:t>ebpen</a:t>
            </a:r>
            <a:r>
              <a:rPr lang="en-US" dirty="0" smtClean="0">
                <a:solidFill>
                  <a:srgbClr val="4BACC6"/>
                </a:solidFill>
              </a:rPr>
              <a:t> guy</a:t>
            </a:r>
          </a:p>
          <a:p>
            <a:r>
              <a:rPr lang="en-US" dirty="0" err="1" smtClean="0">
                <a:solidFill>
                  <a:srgbClr val="4BACC6"/>
                </a:solidFill>
              </a:rPr>
              <a:t>ShadowLabs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smtClean="0">
                <a:solidFill>
                  <a:srgbClr val="4BACC6"/>
                </a:solidFill>
              </a:rPr>
              <a:t>Guy</a:t>
            </a:r>
          </a:p>
          <a:p>
            <a:endParaRPr lang="en-US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Whitebox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smtClean="0">
                <a:solidFill>
                  <a:srgbClr val="4BACC6"/>
                </a:solidFill>
              </a:rPr>
              <a:t>– Client-Side Testing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Analyze/SCA Tools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Identify HTTP(S) and web service URLs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Parse Web Service Functions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Identify </a:t>
            </a:r>
            <a:r>
              <a:rPr lang="en-US" sz="2000" dirty="0" err="1" smtClean="0">
                <a:solidFill>
                  <a:srgbClr val="4BACC6"/>
                </a:solidFill>
              </a:rPr>
              <a:t>Filesystem</a:t>
            </a:r>
            <a:r>
              <a:rPr lang="en-US" sz="2000" dirty="0" smtClean="0">
                <a:solidFill>
                  <a:srgbClr val="4BACC6"/>
                </a:solidFill>
              </a:rPr>
              <a:t> Interaction &amp; Data Storage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Manual Source code Inspection</a:t>
            </a:r>
          </a:p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295400" cy="1295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981200" cy="10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8768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800600"/>
            <a:ext cx="1473200" cy="14732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480149" y="405384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368040" y="405384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Analyzing &amp; SCA Tools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4BACC6"/>
                </a:solidFill>
              </a:rPr>
              <a:t>Build and Analyze</a:t>
            </a: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Funnily enough </a:t>
            </a:r>
            <a:r>
              <a:rPr lang="en-US" sz="2400" dirty="0" err="1">
                <a:solidFill>
                  <a:srgbClr val="4BACC6"/>
                </a:solidFill>
              </a:rPr>
              <a:t>X</a:t>
            </a:r>
            <a:r>
              <a:rPr lang="en-US" sz="2400" dirty="0" err="1" smtClean="0">
                <a:solidFill>
                  <a:srgbClr val="4BACC6"/>
                </a:solidFill>
              </a:rPr>
              <a:t>code</a:t>
            </a:r>
            <a:r>
              <a:rPr lang="en-US" sz="2400" dirty="0" smtClean="0">
                <a:solidFill>
                  <a:srgbClr val="4BACC6"/>
                </a:solidFill>
              </a:rPr>
              <a:t> has a built in source code scanner formerly known as CLANG.</a:t>
            </a:r>
          </a:p>
          <a:p>
            <a:pPr lvl="1"/>
            <a:r>
              <a:rPr lang="en-US" sz="2400" dirty="0">
                <a:solidFill>
                  <a:srgbClr val="4BACC6"/>
                </a:solidFill>
                <a:hlinkClick r:id="rId3"/>
              </a:rPr>
              <a:t>http://clang-analyzer.llvm.org/available_checks.html</a:t>
            </a:r>
            <a:endParaRPr lang="en-US" sz="2400" dirty="0">
              <a:solidFill>
                <a:srgbClr val="4BACC6"/>
              </a:solidFill>
            </a:endParaRPr>
          </a:p>
          <a:p>
            <a:pPr lvl="1"/>
            <a:endParaRPr lang="en-US" sz="2400" dirty="0" smtClean="0">
              <a:solidFill>
                <a:srgbClr val="4BACC6"/>
              </a:solidFill>
            </a:endParaRP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Use it to find: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memory leaks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accessing </a:t>
            </a:r>
            <a:r>
              <a:rPr lang="en-US" sz="2200" dirty="0">
                <a:solidFill>
                  <a:srgbClr val="4BACC6"/>
                </a:solidFill>
              </a:rPr>
              <a:t>uninitialized </a:t>
            </a:r>
            <a:r>
              <a:rPr lang="en-US" sz="2200" dirty="0" smtClean="0">
                <a:solidFill>
                  <a:srgbClr val="4BACC6"/>
                </a:solidFill>
              </a:rPr>
              <a:t>variables</a:t>
            </a:r>
          </a:p>
          <a:p>
            <a:pPr lvl="2"/>
            <a:r>
              <a:rPr lang="en-US" sz="2200" dirty="0">
                <a:solidFill>
                  <a:srgbClr val="4BACC6"/>
                </a:solidFill>
              </a:rPr>
              <a:t>dereferencing null </a:t>
            </a:r>
            <a:r>
              <a:rPr lang="en-US" sz="2200" dirty="0" smtClean="0">
                <a:solidFill>
                  <a:srgbClr val="4BACC6"/>
                </a:solidFill>
              </a:rPr>
              <a:t>pointers</a:t>
            </a:r>
          </a:p>
        </p:txBody>
      </p:sp>
    </p:spTree>
    <p:extLst>
      <p:ext uri="{BB962C8B-B14F-4D97-AF65-F5344CB8AC3E}">
        <p14:creationId xmlns:p14="http://schemas.microsoft.com/office/powerpoint/2010/main" val="8665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Analyzing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G:\Untitled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563"/>
            <a:ext cx="9144000" cy="2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95300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Preferences -&gt; show line numbers</a:t>
            </a:r>
          </a:p>
        </p:txBody>
      </p:sp>
    </p:spTree>
    <p:extLst>
      <p:ext uri="{BB962C8B-B14F-4D97-AF65-F5344CB8AC3E}">
        <p14:creationId xmlns:p14="http://schemas.microsoft.com/office/powerpoint/2010/main" val="1127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SCA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783560"/>
            <a:ext cx="4114800" cy="385524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>
                <a:solidFill>
                  <a:srgbClr val="4BACC6"/>
                </a:solidFill>
              </a:rPr>
              <a:t>Fortify </a:t>
            </a:r>
            <a:r>
              <a:rPr lang="en-US" sz="2800" dirty="0" smtClean="0">
                <a:solidFill>
                  <a:srgbClr val="4BACC6"/>
                </a:solidFill>
              </a:rPr>
              <a:t>already supports C libraries.</a:t>
            </a:r>
          </a:p>
          <a:p>
            <a:r>
              <a:rPr lang="en-US" sz="2800" b="1" dirty="0" smtClean="0">
                <a:solidFill>
                  <a:srgbClr val="4BACC6"/>
                </a:solidFill>
              </a:rPr>
              <a:t>Fortify </a:t>
            </a:r>
            <a:r>
              <a:rPr lang="en-US" sz="2800" dirty="0" smtClean="0">
                <a:solidFill>
                  <a:srgbClr val="4BACC6"/>
                </a:solidFill>
              </a:rPr>
              <a:t>Objective-C </a:t>
            </a:r>
            <a:endParaRPr lang="en-US" sz="2800" dirty="0" smtClean="0">
              <a:solidFill>
                <a:srgbClr val="4BACC6"/>
              </a:solidFill>
            </a:endParaRPr>
          </a:p>
          <a:p>
            <a:r>
              <a:rPr lang="en-US" sz="2800" dirty="0" err="1" smtClean="0">
                <a:solidFill>
                  <a:srgbClr val="4BACC6"/>
                </a:solidFill>
              </a:rPr>
              <a:t>Flawfinder</a:t>
            </a:r>
            <a:r>
              <a:rPr lang="en-US" sz="2800" dirty="0" smtClean="0">
                <a:solidFill>
                  <a:srgbClr val="4BACC6"/>
                </a:solidFill>
              </a:rPr>
              <a:t> </a:t>
            </a:r>
            <a:endParaRPr lang="en-US" sz="2800" dirty="0" smtClean="0">
              <a:solidFill>
                <a:srgbClr val="4BACC6"/>
              </a:solidFill>
            </a:endParaRPr>
          </a:p>
          <a:p>
            <a:pPr lvl="1"/>
            <a:r>
              <a:rPr lang="en-US" sz="1200" dirty="0" smtClean="0">
                <a:solidFill>
                  <a:srgbClr val="4BACC6"/>
                </a:solidFill>
                <a:hlinkClick r:id="rId3"/>
              </a:rPr>
              <a:t>http://www.dwheeler.com/flawfinder/</a:t>
            </a:r>
            <a:endParaRPr lang="en-US" sz="1200" dirty="0" smtClean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  <a:hlinkClick r:id="rId4"/>
              </a:rPr>
              <a:t>http://msdn.microsoft.com/en-us/library/bb288454.aspx</a:t>
            </a:r>
            <a:endParaRPr lang="en-US" sz="1600" b="1" dirty="0" smtClean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905000"/>
            <a:ext cx="4028608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Identifying HTTP(S) and WS Calls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4BACC6"/>
                </a:solidFill>
              </a:rPr>
              <a:t>Parse source code path for all URLs and Web Services the app is calling:</a:t>
            </a:r>
          </a:p>
          <a:p>
            <a:endParaRPr lang="en-US" sz="2800" dirty="0">
              <a:solidFill>
                <a:srgbClr val="4BACC6"/>
              </a:solidFill>
            </a:endParaRPr>
          </a:p>
          <a:p>
            <a:r>
              <a:rPr lang="en-US" sz="2400" dirty="0" smtClean="0">
                <a:solidFill>
                  <a:srgbClr val="4BACC6"/>
                </a:solidFill>
              </a:rPr>
              <a:t>Command (dirty):</a:t>
            </a:r>
          </a:p>
          <a:p>
            <a:pPr lvl="1"/>
            <a:r>
              <a:rPr lang="en-US" sz="2000" dirty="0" err="1" smtClean="0">
                <a:solidFill>
                  <a:srgbClr val="4BACC6"/>
                </a:solidFill>
              </a:rPr>
              <a:t>grep</a:t>
            </a:r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-r -a "://" $</a:t>
            </a:r>
            <a:r>
              <a:rPr lang="en-US" sz="2000" dirty="0" err="1">
                <a:solidFill>
                  <a:srgbClr val="4BACC6"/>
                </a:solidFill>
              </a:rPr>
              <a:t>project_path</a:t>
            </a:r>
            <a:r>
              <a:rPr lang="en-US" sz="2000" dirty="0">
                <a:solidFill>
                  <a:srgbClr val="4BACC6"/>
                </a:solidFill>
              </a:rPr>
              <a:t> | </a:t>
            </a:r>
            <a:r>
              <a:rPr lang="en-US" sz="2000" dirty="0" err="1">
                <a:solidFill>
                  <a:srgbClr val="4BACC6"/>
                </a:solidFill>
              </a:rPr>
              <a:t>awk</a:t>
            </a:r>
            <a:r>
              <a:rPr lang="en-US" sz="2000" dirty="0">
                <a:solidFill>
                  <a:srgbClr val="4BACC6"/>
                </a:solidFill>
              </a:rPr>
              <a:t> -F "http" '{print $2}' |sort </a:t>
            </a:r>
            <a:r>
              <a:rPr lang="en-US" sz="2000" dirty="0" smtClean="0">
                <a:solidFill>
                  <a:srgbClr val="4BACC6"/>
                </a:solidFill>
              </a:rPr>
              <a:t>–u</a:t>
            </a:r>
          </a:p>
          <a:p>
            <a:pPr lvl="2"/>
            <a:r>
              <a:rPr lang="en-US" sz="1800" dirty="0">
                <a:solidFill>
                  <a:srgbClr val="4BACC6"/>
                </a:solidFill>
                <a:latin typeface="+mj-lt"/>
                <a:ea typeface="+mj-ea"/>
                <a:cs typeface="+mj-cs"/>
              </a:rPr>
              <a:t>:// represents standard http</a:t>
            </a:r>
          </a:p>
          <a:p>
            <a:pPr lvl="2"/>
            <a:r>
              <a:rPr lang="en-US" sz="1800" dirty="0">
                <a:solidFill>
                  <a:srgbClr val="4BACC6"/>
                </a:solidFill>
                <a:latin typeface="+mj-lt"/>
                <a:ea typeface="+mj-ea"/>
                <a:cs typeface="+mj-cs"/>
              </a:rPr>
              <a:t>s:// is https call</a:t>
            </a:r>
          </a:p>
          <a:p>
            <a:pPr lvl="1"/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Or in X-Code search for ://</a:t>
            </a:r>
          </a:p>
          <a:p>
            <a:pPr lvl="1"/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Since we’re in source this will give us URLs in comments as well</a:t>
            </a: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Identifying HTTP(S) and WS Calls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4BACC6"/>
                </a:solidFill>
              </a:rPr>
              <a:t>Output:</a:t>
            </a: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3" name="Picture 2" descr="Screen Shot 2012-04-09 at 4.47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7378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Parsing WS/API Functions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>
                <a:solidFill>
                  <a:srgbClr val="4BACC6"/>
                </a:solidFill>
              </a:rPr>
              <a:t>Follow up on interesting links by tracking down the file it appeared in:</a:t>
            </a:r>
          </a:p>
          <a:p>
            <a:pPr lvl="1"/>
            <a:r>
              <a:rPr lang="en-US" sz="1800" dirty="0" err="1">
                <a:solidFill>
                  <a:srgbClr val="4BACC6"/>
                </a:solidFill>
              </a:rPr>
              <a:t>grep</a:t>
            </a:r>
            <a:r>
              <a:rPr lang="en-US" sz="1800" dirty="0">
                <a:solidFill>
                  <a:srgbClr val="4BACC6"/>
                </a:solidFill>
              </a:rPr>
              <a:t> -r -F “:/</a:t>
            </a:r>
            <a:r>
              <a:rPr lang="en-US" sz="1800" dirty="0" smtClean="0">
                <a:solidFill>
                  <a:srgbClr val="4BACC6"/>
                </a:solidFill>
              </a:rPr>
              <a:t>/</a:t>
            </a:r>
            <a:r>
              <a:rPr lang="en-US" sz="1800" dirty="0" err="1" smtClean="0">
                <a:solidFill>
                  <a:srgbClr val="4BACC6"/>
                </a:solidFill>
              </a:rPr>
              <a:t>interestingURL</a:t>
            </a:r>
            <a:r>
              <a:rPr lang="en-US" sz="1800" dirty="0" smtClean="0">
                <a:solidFill>
                  <a:srgbClr val="4BACC6"/>
                </a:solidFill>
              </a:rPr>
              <a:t>”</a:t>
            </a:r>
            <a:endParaRPr lang="en-US" sz="18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Hopefully doing this you will find </a:t>
            </a:r>
            <a:r>
              <a:rPr lang="en-US" sz="2000" dirty="0" err="1">
                <a:solidFill>
                  <a:srgbClr val="4BACC6"/>
                </a:solidFill>
              </a:rPr>
              <a:t>NSUrl</a:t>
            </a:r>
            <a:r>
              <a:rPr lang="en-US" sz="2000" dirty="0">
                <a:solidFill>
                  <a:srgbClr val="4BACC6"/>
                </a:solidFill>
              </a:rPr>
              <a:t> / constant definitions or variable names.</a:t>
            </a:r>
          </a:p>
          <a:p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15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Parsing WS/API Functions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86" y="2192575"/>
            <a:ext cx="51530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Parsing WS/API Functions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28800"/>
            <a:ext cx="5334000" cy="39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Parsing WS/API Functions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rgbClr val="4BACC6"/>
                </a:solidFill>
              </a:rPr>
              <a:t>Now we can track down associated GETS and POSTS with Parameters, searching for the constant/variable names:</a:t>
            </a:r>
          </a:p>
          <a:p>
            <a:pPr marL="6858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Now we have a better mapping of the WS and its calls</a:t>
            </a: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Avoid the .</a:t>
            </a:r>
            <a:r>
              <a:rPr lang="en-US" sz="2000" dirty="0" err="1" smtClean="0">
                <a:solidFill>
                  <a:srgbClr val="4BACC6"/>
                </a:solidFill>
              </a:rPr>
              <a:t>svn</a:t>
            </a:r>
            <a:r>
              <a:rPr lang="en-US" sz="2000" dirty="0" smtClean="0">
                <a:solidFill>
                  <a:srgbClr val="4BACC6"/>
                </a:solidFill>
              </a:rPr>
              <a:t> directories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| </a:t>
            </a:r>
            <a:r>
              <a:rPr lang="en-US" sz="1600" dirty="0" err="1">
                <a:solidFill>
                  <a:srgbClr val="4BACC6"/>
                </a:solidFill>
              </a:rPr>
              <a:t>Grep</a:t>
            </a:r>
            <a:r>
              <a:rPr lang="en-US" sz="1600" dirty="0">
                <a:solidFill>
                  <a:srgbClr val="4BACC6"/>
                </a:solidFill>
              </a:rPr>
              <a:t> –v .</a:t>
            </a:r>
            <a:r>
              <a:rPr lang="en-US" sz="1600" dirty="0" err="1">
                <a:solidFill>
                  <a:srgbClr val="4BACC6"/>
                </a:solidFill>
              </a:rPr>
              <a:t>svn</a:t>
            </a:r>
            <a:endParaRPr lang="en-US" sz="16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2895600"/>
            <a:ext cx="87153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rgbClr val="4BACC6"/>
              </a:solidFill>
            </a:endParaRPr>
          </a:p>
          <a:p>
            <a:r>
              <a:rPr lang="en-US" dirty="0" smtClean="0">
                <a:solidFill>
                  <a:srgbClr val="4BACC6"/>
                </a:solidFill>
              </a:rPr>
              <a:t>Fortify on Demand does dynamic testing for web apps, mobile, special projects, bakeoffs, etc…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That</a:t>
            </a:r>
            <a:r>
              <a:rPr lang="fr-FR" dirty="0" smtClean="0">
                <a:solidFill>
                  <a:srgbClr val="4BACC6"/>
                </a:solidFill>
              </a:rPr>
              <a:t>’</a:t>
            </a:r>
            <a:r>
              <a:rPr lang="en-US" dirty="0" smtClean="0">
                <a:solidFill>
                  <a:srgbClr val="4BACC6"/>
                </a:solidFill>
              </a:rPr>
              <a:t>s us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764421" cy="121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6" descr="C:\Users\haddixj\Desktop\te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228600"/>
            <a:ext cx="2649682" cy="3429000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39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ACC6"/>
                </a:solidFill>
              </a:rPr>
              <a:t>Identifying File System and Data Storage</a:t>
            </a:r>
            <a:endParaRPr lang="en-US" sz="3600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err="1">
                <a:solidFill>
                  <a:srgbClr val="4BACC6"/>
                </a:solidFill>
              </a:rPr>
              <a:t>iOS</a:t>
            </a:r>
            <a:r>
              <a:rPr lang="en-US" sz="2800" dirty="0">
                <a:solidFill>
                  <a:srgbClr val="4BACC6"/>
                </a:solidFill>
              </a:rPr>
              <a:t> apps use a variety of methods for storage… almost all of them suck. Basically any credential or PII stored on the client side is </a:t>
            </a:r>
            <a:r>
              <a:rPr lang="en-US" sz="2800" dirty="0" smtClean="0">
                <a:solidFill>
                  <a:srgbClr val="4BACC6"/>
                </a:solidFill>
              </a:rPr>
              <a:t>80</a:t>
            </a:r>
            <a:r>
              <a:rPr lang="en-US" sz="2800" dirty="0">
                <a:solidFill>
                  <a:srgbClr val="4BACC6"/>
                </a:solidFill>
              </a:rPr>
              <a:t>% of the time a vulnerability.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Bundled with X-code in Lion is Instruments which we can use to monitor the </a:t>
            </a:r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simulator and what our target application does. You </a:t>
            </a:r>
            <a:r>
              <a:rPr lang="en-US" sz="2000" dirty="0">
                <a:solidFill>
                  <a:srgbClr val="4BACC6"/>
                </a:solidFill>
              </a:rPr>
              <a:t>can compare it to several </a:t>
            </a:r>
            <a:r>
              <a:rPr lang="en-US" sz="2000" dirty="0" err="1">
                <a:solidFill>
                  <a:srgbClr val="4BACC6"/>
                </a:solidFill>
              </a:rPr>
              <a:t>SysInternals</a:t>
            </a:r>
            <a:r>
              <a:rPr lang="en-US" sz="2000" dirty="0">
                <a:solidFill>
                  <a:srgbClr val="4BACC6"/>
                </a:solidFill>
              </a:rPr>
              <a:t> tools.  The type of data it can capture includes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</a:p>
          <a:p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File Activity monitoring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Memory Monitoring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Process Monitoring – similar to </a:t>
            </a:r>
            <a:r>
              <a:rPr lang="en-US" sz="1800" b="1" dirty="0" err="1">
                <a:solidFill>
                  <a:srgbClr val="4BACC6"/>
                </a:solidFill>
              </a:rPr>
              <a:t>procmon</a:t>
            </a:r>
            <a:endParaRPr lang="en-US" sz="1800" dirty="0">
              <a:solidFill>
                <a:srgbClr val="4BACC6"/>
              </a:solidFill>
            </a:endParaRP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Network Monitoring – similar to </a:t>
            </a:r>
            <a:r>
              <a:rPr lang="en-US" sz="1800" b="1" dirty="0" err="1">
                <a:solidFill>
                  <a:srgbClr val="4BACC6"/>
                </a:solidFill>
              </a:rPr>
              <a:t>netmon</a:t>
            </a:r>
            <a:endParaRPr lang="en-US" sz="1800" b="1" dirty="0">
              <a:solidFill>
                <a:srgbClr val="4BACC6"/>
              </a:solidFill>
            </a:endParaRPr>
          </a:p>
          <a:p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2400" dirty="0">
                <a:solidFill>
                  <a:srgbClr val="4BACC6"/>
                </a:solidFill>
              </a:rPr>
              <a:t>The tool can be launched </a:t>
            </a:r>
            <a:r>
              <a:rPr lang="en-US" sz="2400" dirty="0" smtClean="0">
                <a:solidFill>
                  <a:srgbClr val="4BACC6"/>
                </a:solidFill>
              </a:rPr>
              <a:t>from the </a:t>
            </a:r>
            <a:r>
              <a:rPr lang="en-US" sz="2400" dirty="0" err="1" smtClean="0">
                <a:solidFill>
                  <a:srgbClr val="4BACC6"/>
                </a:solidFill>
              </a:rPr>
              <a:t>Xcode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smtClean="0">
                <a:solidFill>
                  <a:srgbClr val="4BACC6"/>
                </a:solidFill>
              </a:rPr>
              <a:t>Menu -&gt; Open Developer Tool-&gt; Instruments</a:t>
            </a:r>
            <a:endParaRPr lang="en-US" sz="2400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4BACC6"/>
                </a:solidFill>
              </a:rPr>
              <a:t>Identifying File System and Data Storage</a:t>
            </a:r>
            <a:endParaRPr lang="en-US" sz="36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4BACC6"/>
                </a:solidFill>
              </a:rPr>
              <a:t>Identifying File System and Data Storage</a:t>
            </a:r>
            <a:endParaRPr lang="en-US" sz="3600" dirty="0">
              <a:solidFill>
                <a:srgbClr val="4BACC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934200" cy="4816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3200" y="6586379"/>
            <a:ext cx="24160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</a:rPr>
              <a:t>instruments-the-</a:t>
            </a:r>
            <a:r>
              <a:rPr lang="en-US" sz="1000" dirty="0" smtClean="0">
                <a:solidFill>
                  <a:schemeClr val="accent5"/>
                </a:solidFill>
              </a:rPr>
              <a:t>mac, http</a:t>
            </a:r>
            <a:r>
              <a:rPr lang="en-US" sz="1000" dirty="0">
                <a:solidFill>
                  <a:schemeClr val="accent5"/>
                </a:solidFill>
              </a:rPr>
              <a:t>://</a:t>
            </a:r>
            <a:r>
              <a:rPr lang="en-US" sz="1000" dirty="0" err="1">
                <a:solidFill>
                  <a:schemeClr val="accent5"/>
                </a:solidFill>
              </a:rPr>
              <a:t>goo.gl</a:t>
            </a:r>
            <a:r>
              <a:rPr lang="en-US" sz="1000" dirty="0">
                <a:solidFill>
                  <a:schemeClr val="accent5"/>
                </a:solidFill>
              </a:rPr>
              <a:t>/</a:t>
            </a:r>
            <a:r>
              <a:rPr lang="en-US" sz="1000" dirty="0" err="1">
                <a:solidFill>
                  <a:schemeClr val="accent5"/>
                </a:solidFill>
              </a:rPr>
              <a:t>mKoiQ</a:t>
            </a:r>
            <a:endParaRPr lang="en-US" sz="1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4BACC6"/>
                </a:solidFill>
              </a:rPr>
              <a:t>Areas of interest:</a:t>
            </a:r>
          </a:p>
          <a:p>
            <a:pPr lvl="1"/>
            <a:r>
              <a:rPr lang="en-US" sz="2400" dirty="0" err="1">
                <a:solidFill>
                  <a:srgbClr val="4BACC6"/>
                </a:solidFill>
              </a:rPr>
              <a:t>Plists</a:t>
            </a:r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SQLite3 Databases</a:t>
            </a:r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2400" dirty="0">
                <a:solidFill>
                  <a:srgbClr val="4BACC6"/>
                </a:solidFill>
              </a:rPr>
              <a:t>Keychain</a:t>
            </a:r>
          </a:p>
          <a:p>
            <a:pPr lvl="1"/>
            <a:r>
              <a:rPr lang="en-US" sz="2400" dirty="0">
                <a:solidFill>
                  <a:srgbClr val="4BACC6"/>
                </a:solidFill>
              </a:rPr>
              <a:t>Temp Files</a:t>
            </a:r>
          </a:p>
          <a:p>
            <a:pPr lvl="1"/>
            <a:endParaRPr lang="en-US" sz="2400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ACC6"/>
                </a:solidFill>
              </a:rPr>
              <a:t>Identifying File System and Data Storage</a:t>
            </a:r>
            <a:endParaRPr lang="en-US" sz="36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Plists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solidFill>
                  <a:srgbClr val="4BACC6"/>
                </a:solidFill>
              </a:rPr>
              <a:t>Used by iPhone to store saved properties and data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XML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Binary (compressed XML) (depreciated)</a:t>
            </a:r>
          </a:p>
          <a:p>
            <a:endParaRPr lang="en-US" sz="1600" dirty="0">
              <a:solidFill>
                <a:srgbClr val="4BACC6"/>
              </a:solidFill>
            </a:endParaRPr>
          </a:p>
          <a:p>
            <a:r>
              <a:rPr lang="en-US" sz="2400" dirty="0" smtClean="0">
                <a:solidFill>
                  <a:srgbClr val="4BACC6"/>
                </a:solidFill>
              </a:rPr>
              <a:t>The binary </a:t>
            </a:r>
            <a:r>
              <a:rPr lang="en-US" sz="2400" dirty="0" err="1" smtClean="0">
                <a:solidFill>
                  <a:srgbClr val="4BACC6"/>
                </a:solidFill>
              </a:rPr>
              <a:t>plists</a:t>
            </a:r>
            <a:r>
              <a:rPr lang="en-US" sz="2400" dirty="0" smtClean="0">
                <a:solidFill>
                  <a:srgbClr val="4BACC6"/>
                </a:solidFill>
              </a:rPr>
              <a:t> need converting, you </a:t>
            </a:r>
            <a:r>
              <a:rPr lang="en-US" sz="2400" dirty="0">
                <a:solidFill>
                  <a:srgbClr val="4BACC6"/>
                </a:solidFill>
              </a:rPr>
              <a:t>can use: </a:t>
            </a:r>
          </a:p>
          <a:p>
            <a:pPr lvl="1"/>
            <a:r>
              <a:rPr lang="en-US" sz="1800" dirty="0" err="1">
                <a:solidFill>
                  <a:srgbClr val="4BACC6"/>
                </a:solidFill>
              </a:rPr>
              <a:t>plutil</a:t>
            </a:r>
            <a:r>
              <a:rPr lang="en-US" sz="1800" dirty="0">
                <a:solidFill>
                  <a:srgbClr val="4BACC6"/>
                </a:solidFill>
              </a:rPr>
              <a:t> to convert to XML 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Property List Editor (in </a:t>
            </a:r>
            <a:r>
              <a:rPr lang="en-US" sz="1800" dirty="0" err="1">
                <a:solidFill>
                  <a:srgbClr val="4BACC6"/>
                </a:solidFill>
              </a:rPr>
              <a:t>XCode</a:t>
            </a:r>
            <a:r>
              <a:rPr lang="en-US" sz="1800" dirty="0">
                <a:solidFill>
                  <a:srgbClr val="4BACC6"/>
                </a:solidFill>
              </a:rPr>
              <a:t>) </a:t>
            </a:r>
          </a:p>
          <a:p>
            <a:endParaRPr lang="en-US" sz="1600" dirty="0">
              <a:solidFill>
                <a:srgbClr val="4BACC6"/>
              </a:solidFill>
            </a:endParaRPr>
          </a:p>
          <a:p>
            <a:r>
              <a:rPr lang="en-US" sz="2400" dirty="0" err="1">
                <a:solidFill>
                  <a:srgbClr val="4BACC6"/>
                </a:solidFill>
              </a:rPr>
              <a:t>plists</a:t>
            </a:r>
            <a:r>
              <a:rPr lang="en-US" sz="2400" dirty="0">
                <a:solidFill>
                  <a:srgbClr val="4BACC6"/>
                </a:solidFill>
              </a:rPr>
              <a:t> contain all kinds of juicy information. Check for: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Cookies, emails, usernames, passwords, sensitive application data, client side role identifiers, protocol handlers, etc.</a:t>
            </a: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Plists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4BACC6"/>
                </a:solidFill>
              </a:rPr>
              <a:t>Run app in simulator, provide credentials to everything you can, use the app thoroughly.</a:t>
            </a: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App </a:t>
            </a:r>
            <a:r>
              <a:rPr lang="en-US" sz="1800" dirty="0" err="1" smtClean="0">
                <a:solidFill>
                  <a:srgbClr val="4BACC6"/>
                </a:solidFill>
              </a:rPr>
              <a:t>creds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Twitter</a:t>
            </a: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Facebook</a:t>
            </a:r>
            <a:endParaRPr lang="en-US" sz="1800" dirty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Plists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4978400" cy="4555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6477000"/>
            <a:ext cx="2300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4BACC6"/>
                </a:solidFill>
              </a:rPr>
              <a:t>Frank Kim, SANS </a:t>
            </a:r>
            <a:r>
              <a:rPr lang="en-US" sz="800" dirty="0" err="1" smtClean="0">
                <a:solidFill>
                  <a:srgbClr val="4BACC6"/>
                </a:solidFill>
              </a:rPr>
              <a:t>Appsec</a:t>
            </a:r>
            <a:r>
              <a:rPr lang="en-US" sz="800" dirty="0" smtClean="0">
                <a:solidFill>
                  <a:srgbClr val="4BACC6"/>
                </a:solidFill>
              </a:rPr>
              <a:t> Blog, http</a:t>
            </a:r>
            <a:r>
              <a:rPr lang="en-US" sz="800" dirty="0">
                <a:solidFill>
                  <a:srgbClr val="4BACC6"/>
                </a:solidFill>
              </a:rPr>
              <a:t>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/f0HsM</a:t>
            </a:r>
          </a:p>
        </p:txBody>
      </p:sp>
    </p:spTree>
    <p:extLst>
      <p:ext uri="{BB962C8B-B14F-4D97-AF65-F5344CB8AC3E}">
        <p14:creationId xmlns:p14="http://schemas.microsoft.com/office/powerpoint/2010/main" val="2892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Plists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509946"/>
            <a:ext cx="5867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>
                <a:solidFill>
                  <a:srgbClr val="4BACC6"/>
                </a:solidFill>
              </a:rPr>
              <a:t>A bit about </a:t>
            </a:r>
            <a:r>
              <a:rPr lang="en-US" sz="1400" dirty="0" err="1" smtClean="0">
                <a:solidFill>
                  <a:srgbClr val="4BACC6"/>
                </a:solidFill>
              </a:rPr>
              <a:t>URLSchemes</a:t>
            </a:r>
            <a:r>
              <a:rPr lang="en-US" sz="1400" dirty="0" smtClean="0">
                <a:solidFill>
                  <a:srgbClr val="4BACC6"/>
                </a:solidFill>
              </a:rPr>
              <a:t>:</a:t>
            </a:r>
            <a:endParaRPr lang="en-US" sz="1400" dirty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Locate </a:t>
            </a:r>
            <a:r>
              <a:rPr lang="en-US" sz="1600" dirty="0" err="1">
                <a:solidFill>
                  <a:srgbClr val="4BACC6"/>
                </a:solidFill>
              </a:rPr>
              <a:t>Info.plist</a:t>
            </a:r>
            <a:r>
              <a:rPr lang="en-US" sz="1600" dirty="0">
                <a:solidFill>
                  <a:srgbClr val="4BACC6"/>
                </a:solidFill>
              </a:rPr>
              <a:t> file. Open with “Property List Editor” or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convert to XML: </a:t>
            </a:r>
            <a:r>
              <a:rPr lang="en-US" sz="1600" b="1" dirty="0" err="1">
                <a:solidFill>
                  <a:srgbClr val="4BACC6"/>
                </a:solidFill>
              </a:rPr>
              <a:t>plutil</a:t>
            </a:r>
            <a:r>
              <a:rPr lang="en-US" sz="1600" b="1" dirty="0">
                <a:solidFill>
                  <a:srgbClr val="4BACC6"/>
                </a:solidFill>
              </a:rPr>
              <a:t> -convert xml1 </a:t>
            </a:r>
            <a:r>
              <a:rPr lang="en-US" sz="1600" b="1" dirty="0" err="1" smtClean="0">
                <a:solidFill>
                  <a:srgbClr val="4BACC6"/>
                </a:solidFill>
              </a:rPr>
              <a:t>Info.plist</a:t>
            </a:r>
            <a:endParaRPr lang="en-US" sz="1600" b="1" dirty="0" smtClean="0">
              <a:solidFill>
                <a:srgbClr val="4BACC6"/>
              </a:solidFill>
            </a:endParaRPr>
          </a:p>
          <a:p>
            <a:pPr lvl="1"/>
            <a:r>
              <a:rPr lang="en-US" sz="1600" b="1" dirty="0" smtClean="0">
                <a:solidFill>
                  <a:srgbClr val="4BACC6"/>
                </a:solidFill>
              </a:rPr>
              <a:t>The </a:t>
            </a:r>
            <a:r>
              <a:rPr lang="en-US" sz="1600" b="1" dirty="0" err="1" smtClean="0">
                <a:solidFill>
                  <a:srgbClr val="4BACC6"/>
                </a:solidFill>
              </a:rPr>
              <a:t>info.plist</a:t>
            </a:r>
            <a:r>
              <a:rPr lang="en-US" sz="1600" b="1" dirty="0" smtClean="0">
                <a:solidFill>
                  <a:srgbClr val="4BACC6"/>
                </a:solidFill>
              </a:rPr>
              <a:t> will define any custom protocol handlers</a:t>
            </a:r>
            <a:endParaRPr lang="en-US" sz="1600" dirty="0">
              <a:solidFill>
                <a:srgbClr val="4BACC6"/>
              </a:solidFill>
            </a:endParaRPr>
          </a:p>
          <a:p>
            <a:endParaRPr lang="en-US" sz="14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97109"/>
            <a:ext cx="1841772" cy="43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293373" cy="31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Plists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52578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71600"/>
            <a:ext cx="101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4BACC6"/>
                </a:solidFill>
              </a:rPr>
              <a:t>Plutil</a:t>
            </a:r>
            <a:r>
              <a:rPr lang="en-US" sz="2800" dirty="0" smtClean="0">
                <a:solidFill>
                  <a:srgbClr val="4BACC6"/>
                </a:solidFill>
              </a:rPr>
              <a:t>:</a:t>
            </a:r>
            <a:endParaRPr lang="en-US" sz="280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250" y="6400800"/>
            <a:ext cx="2364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4BACC6"/>
                </a:solidFill>
              </a:rPr>
              <a:t>Foundstone</a:t>
            </a:r>
            <a:r>
              <a:rPr lang="en-US" sz="800" dirty="0" smtClean="0">
                <a:solidFill>
                  <a:srgbClr val="4BACC6"/>
                </a:solidFill>
              </a:rPr>
              <a:t> </a:t>
            </a:r>
            <a:r>
              <a:rPr lang="en-US" sz="800" dirty="0" err="1" smtClean="0">
                <a:solidFill>
                  <a:srgbClr val="4BACC6"/>
                </a:solidFill>
              </a:rPr>
              <a:t>Pentesting</a:t>
            </a:r>
            <a:r>
              <a:rPr lang="en-US" sz="800" dirty="0" smtClean="0">
                <a:solidFill>
                  <a:srgbClr val="4BACC6"/>
                </a:solidFill>
              </a:rPr>
              <a:t> iPhone , http</a:t>
            </a:r>
            <a:r>
              <a:rPr lang="en-US" sz="800" dirty="0">
                <a:solidFill>
                  <a:srgbClr val="4BACC6"/>
                </a:solidFill>
              </a:rPr>
              <a:t>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/g79pY</a:t>
            </a:r>
          </a:p>
        </p:txBody>
      </p:sp>
    </p:spTree>
    <p:extLst>
      <p:ext uri="{BB962C8B-B14F-4D97-AF65-F5344CB8AC3E}">
        <p14:creationId xmlns:p14="http://schemas.microsoft.com/office/powerpoint/2010/main" val="12409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SQLite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24000"/>
            <a:ext cx="8305800" cy="44196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A lot of </a:t>
            </a:r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applications </a:t>
            </a:r>
            <a:r>
              <a:rPr lang="en-US" sz="2000" dirty="0" smtClean="0">
                <a:solidFill>
                  <a:srgbClr val="4BACC6"/>
                </a:solidFill>
              </a:rPr>
              <a:t>sensitive data in SQLite3 </a:t>
            </a:r>
            <a:r>
              <a:rPr lang="en-US" sz="2000" dirty="0">
                <a:solidFill>
                  <a:srgbClr val="4BACC6"/>
                </a:solidFill>
              </a:rPr>
              <a:t>databases on the device.  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Sqlite3 does not have built-in support for encryption. </a:t>
            </a:r>
          </a:p>
          <a:p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429000"/>
            <a:ext cx="3810000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Rough Agenda (we will digress)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Quick Overview of the iPhone Platform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Threat Modeling 3</a:t>
            </a:r>
            <a:r>
              <a:rPr lang="en-US" baseline="30000" dirty="0" smtClean="0">
                <a:solidFill>
                  <a:srgbClr val="4BACC6"/>
                </a:solidFill>
              </a:rPr>
              <a:t>rd</a:t>
            </a:r>
            <a:r>
              <a:rPr lang="en-US" dirty="0" smtClean="0">
                <a:solidFill>
                  <a:srgbClr val="4BACC6"/>
                </a:solidFill>
              </a:rPr>
              <a:t> party applications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Environment Setup</a:t>
            </a:r>
          </a:p>
          <a:p>
            <a:r>
              <a:rPr lang="en-US" dirty="0" err="1" smtClean="0">
                <a:solidFill>
                  <a:srgbClr val="4BACC6"/>
                </a:solidFill>
              </a:rPr>
              <a:t>Whitebox</a:t>
            </a:r>
            <a:r>
              <a:rPr lang="en-US" dirty="0" smtClean="0">
                <a:solidFill>
                  <a:srgbClr val="4BACC6"/>
                </a:solidFill>
              </a:rPr>
              <a:t> Assessments</a:t>
            </a:r>
          </a:p>
          <a:p>
            <a:r>
              <a:rPr lang="en-US" dirty="0" err="1" smtClean="0">
                <a:solidFill>
                  <a:srgbClr val="4BACC6"/>
                </a:solidFill>
              </a:rPr>
              <a:t>Blackbox</a:t>
            </a:r>
            <a:r>
              <a:rPr lang="en-US" dirty="0" smtClean="0">
                <a:solidFill>
                  <a:srgbClr val="4BACC6"/>
                </a:solidFill>
              </a:rPr>
              <a:t> Assessments</a:t>
            </a:r>
          </a:p>
          <a:p>
            <a:endParaRPr lang="en-US" dirty="0" smtClean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SQLite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24000"/>
            <a:ext cx="8305800" cy="44196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>
                <a:solidFill>
                  <a:srgbClr val="4BACC6"/>
                </a:solidFill>
              </a:rPr>
              <a:t>There are extensions (</a:t>
            </a:r>
            <a:r>
              <a:rPr lang="en-US" sz="1800" dirty="0">
                <a:solidFill>
                  <a:srgbClr val="4BACC6"/>
                </a:solidFill>
                <a:hlinkClick r:id="rId2"/>
              </a:rPr>
              <a:t>CEROD</a:t>
            </a:r>
            <a:r>
              <a:rPr lang="en-US" sz="1800" dirty="0">
                <a:solidFill>
                  <a:srgbClr val="4BACC6"/>
                </a:solidFill>
              </a:rPr>
              <a:t> is one, </a:t>
            </a:r>
            <a:r>
              <a:rPr lang="en-US" sz="1800" dirty="0" err="1">
                <a:solidFill>
                  <a:srgbClr val="4BACC6"/>
                </a:solidFill>
              </a:rPr>
              <a:t>sqlcipher</a:t>
            </a:r>
            <a:r>
              <a:rPr lang="en-US" sz="1800" dirty="0">
                <a:solidFill>
                  <a:srgbClr val="4BACC6"/>
                </a:solidFill>
              </a:rPr>
              <a:t> is another) that support encryption, but the code is not publicly available, you need to license it. Apple has not, so the included version of sqlite3 does not support encrypted databases. </a:t>
            </a:r>
          </a:p>
          <a:p>
            <a:endParaRPr lang="en-US" sz="1800" dirty="0">
              <a:solidFill>
                <a:srgbClr val="4BACC6"/>
              </a:solidFill>
            </a:endParaRPr>
          </a:p>
          <a:p>
            <a:r>
              <a:rPr lang="en-US" sz="1800" dirty="0">
                <a:solidFill>
                  <a:srgbClr val="4BACC6"/>
                </a:solidFill>
              </a:rPr>
              <a:t>Still dangerous to store stuff client side. Even with extensions you can reverse out encryption </a:t>
            </a:r>
            <a:r>
              <a:rPr lang="en-US" sz="1800" dirty="0" smtClean="0">
                <a:solidFill>
                  <a:srgbClr val="4BACC6"/>
                </a:solidFill>
              </a:rPr>
              <a:t>keys () </a:t>
            </a:r>
            <a:r>
              <a:rPr lang="en-US" sz="1800" dirty="0">
                <a:solidFill>
                  <a:srgbClr val="4BACC6"/>
                </a:solidFill>
              </a:rPr>
              <a:t>from the memory of </a:t>
            </a:r>
            <a:r>
              <a:rPr lang="en-US" sz="1800" dirty="0" smtClean="0">
                <a:solidFill>
                  <a:srgbClr val="4BACC6"/>
                </a:solidFill>
              </a:rPr>
              <a:t>a </a:t>
            </a:r>
            <a:r>
              <a:rPr lang="en-US" sz="1800" dirty="0" err="1" smtClean="0">
                <a:solidFill>
                  <a:srgbClr val="4BACC6"/>
                </a:solidFill>
              </a:rPr>
              <a:t>jailbroken</a:t>
            </a:r>
            <a:r>
              <a:rPr lang="en-US" sz="1800" dirty="0" smtClean="0">
                <a:solidFill>
                  <a:srgbClr val="4BACC6"/>
                </a:solidFill>
              </a:rPr>
              <a:t> phone </a:t>
            </a:r>
            <a:r>
              <a:rPr lang="en-US" sz="1800" dirty="0">
                <a:solidFill>
                  <a:srgbClr val="4BACC6"/>
                </a:solidFill>
              </a:rPr>
              <a:t>and decrypt the </a:t>
            </a:r>
            <a:r>
              <a:rPr lang="en-US" sz="1800" dirty="0" err="1" smtClean="0">
                <a:solidFill>
                  <a:srgbClr val="4BACC6"/>
                </a:solidFill>
              </a:rPr>
              <a:t>database.or</a:t>
            </a:r>
            <a:r>
              <a:rPr lang="en-US" sz="1800" dirty="0" smtClean="0">
                <a:solidFill>
                  <a:srgbClr val="4BACC6"/>
                </a:solidFill>
              </a:rPr>
              <a:t> breakpoint after decryption) to bypass:</a:t>
            </a:r>
          </a:p>
          <a:p>
            <a:endParaRPr lang="en-US" sz="1800" dirty="0">
              <a:solidFill>
                <a:srgbClr val="4BACC6"/>
              </a:solidFill>
            </a:endParaRPr>
          </a:p>
          <a:p>
            <a:pPr lvl="1"/>
            <a:r>
              <a:rPr lang="en-US" sz="1800" dirty="0" err="1">
                <a:solidFill>
                  <a:srgbClr val="4BACC6"/>
                </a:solidFill>
              </a:rPr>
              <a:t>Cerod</a:t>
            </a:r>
            <a:r>
              <a:rPr lang="en-US" sz="1800" dirty="0">
                <a:solidFill>
                  <a:srgbClr val="4BACC6"/>
                </a:solidFill>
              </a:rPr>
              <a:t> is as simple as looking for “</a:t>
            </a:r>
            <a:r>
              <a:rPr lang="en-US" sz="1800" dirty="0" err="1">
                <a:solidFill>
                  <a:srgbClr val="4BACC6"/>
                </a:solidFill>
              </a:rPr>
              <a:t>cerod:passwd</a:t>
            </a:r>
            <a:r>
              <a:rPr lang="en-US" sz="1800" dirty="0">
                <a:solidFill>
                  <a:srgbClr val="4BACC6"/>
                </a:solidFill>
              </a:rPr>
              <a:t>” or </a:t>
            </a:r>
            <a:r>
              <a:rPr lang="en-US" sz="1800" dirty="0" smtClean="0">
                <a:solidFill>
                  <a:srgbClr val="4BACC6"/>
                </a:solidFill>
              </a:rPr>
              <a:t>break pointing  </a:t>
            </a:r>
            <a:r>
              <a:rPr lang="en-US" sz="1800" dirty="0">
                <a:solidFill>
                  <a:srgbClr val="4BACC6"/>
                </a:solidFill>
              </a:rPr>
              <a:t>and pulling out of </a:t>
            </a:r>
            <a:r>
              <a:rPr lang="en-US" sz="1800" dirty="0" smtClean="0">
                <a:solidFill>
                  <a:srgbClr val="4BACC6"/>
                </a:solidFill>
              </a:rPr>
              <a:t>memory:</a:t>
            </a:r>
            <a:endParaRPr lang="en-US" sz="1800" dirty="0">
              <a:solidFill>
                <a:srgbClr val="4BACC6"/>
              </a:solidFill>
            </a:endParaRP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sqlite3_open(":</a:t>
            </a:r>
            <a:r>
              <a:rPr lang="en-US" sz="1800" dirty="0" err="1">
                <a:solidFill>
                  <a:srgbClr val="4BACC6"/>
                </a:solidFill>
              </a:rPr>
              <a:t>cerod:passwd:filename.db</a:t>
            </a:r>
            <a:r>
              <a:rPr lang="en-US" sz="1800" dirty="0">
                <a:solidFill>
                  <a:srgbClr val="4BACC6"/>
                </a:solidFill>
              </a:rPr>
              <a:t>", &amp;</a:t>
            </a:r>
            <a:r>
              <a:rPr lang="en-US" sz="1800" dirty="0" err="1">
                <a:solidFill>
                  <a:srgbClr val="4BACC6"/>
                </a:solidFill>
              </a:rPr>
              <a:t>db</a:t>
            </a:r>
            <a:r>
              <a:rPr lang="en-US" sz="1800" dirty="0">
                <a:solidFill>
                  <a:srgbClr val="4BACC6"/>
                </a:solidFill>
              </a:rPr>
              <a:t>);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  <a:hlinkClick r:id="rId2"/>
              </a:rPr>
              <a:t>http://www.hwaci.com/sw/sqlite/cerod.html</a:t>
            </a:r>
            <a:endParaRPr lang="en-US" sz="1800" dirty="0">
              <a:solidFill>
                <a:srgbClr val="4BACC6"/>
              </a:solidFill>
            </a:endParaRPr>
          </a:p>
          <a:p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KeyChain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Keychain = Encrypted </a:t>
            </a:r>
            <a:r>
              <a:rPr lang="en-US" sz="2000" dirty="0">
                <a:solidFill>
                  <a:srgbClr val="4BACC6"/>
                </a:solidFill>
              </a:rPr>
              <a:t>container for storing sensitive information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Smarter </a:t>
            </a:r>
            <a:r>
              <a:rPr lang="en-US" sz="2000" dirty="0" err="1" smtClean="0">
                <a:solidFill>
                  <a:srgbClr val="4BACC6"/>
                </a:solidFill>
              </a:rPr>
              <a:t>devs</a:t>
            </a:r>
            <a:r>
              <a:rPr lang="en-US" sz="2000" dirty="0" smtClean="0">
                <a:solidFill>
                  <a:srgbClr val="4BACC6"/>
                </a:solidFill>
              </a:rPr>
              <a:t> store passwords and sensitive data using the keychain. Unfortunately with  access to a phone and </a:t>
            </a:r>
            <a:r>
              <a:rPr lang="en-US" sz="2000" dirty="0" err="1" smtClean="0">
                <a:solidFill>
                  <a:srgbClr val="4BACC6"/>
                </a:solidFill>
              </a:rPr>
              <a:t>jailbreaking</a:t>
            </a:r>
            <a:r>
              <a:rPr lang="en-US" sz="2000" dirty="0" smtClean="0">
                <a:solidFill>
                  <a:srgbClr val="4BACC6"/>
                </a:solidFill>
              </a:rPr>
              <a:t> we can unencrypt the keychain and dump the contents.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See what you app is using the KC for:</a:t>
            </a:r>
          </a:p>
          <a:p>
            <a:pPr marL="630936" lvl="4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1800" dirty="0" smtClean="0">
                <a:solidFill>
                  <a:srgbClr val="4BACC6"/>
                </a:solidFill>
              </a:rPr>
              <a:t> </a:t>
            </a:r>
            <a:r>
              <a:rPr lang="en-US" sz="1800" dirty="0" err="1">
                <a:solidFill>
                  <a:srgbClr val="4BACC6"/>
                </a:solidFill>
              </a:rPr>
              <a:t>grep</a:t>
            </a:r>
            <a:r>
              <a:rPr lang="en-US" sz="1800" dirty="0">
                <a:solidFill>
                  <a:srgbClr val="4BACC6"/>
                </a:solidFill>
              </a:rPr>
              <a:t> -r -F </a:t>
            </a:r>
            <a:r>
              <a:rPr lang="en-US" sz="1800" dirty="0" smtClean="0">
                <a:solidFill>
                  <a:srgbClr val="4BACC6"/>
                </a:solidFill>
              </a:rPr>
              <a:t>“</a:t>
            </a:r>
            <a:r>
              <a:rPr lang="en-US" sz="1800" dirty="0" err="1" smtClean="0">
                <a:solidFill>
                  <a:srgbClr val="4BACC6"/>
                </a:solidFill>
              </a:rPr>
              <a:t>kSecAttr</a:t>
            </a:r>
            <a:r>
              <a:rPr lang="en-US" sz="1800" dirty="0" smtClean="0">
                <a:solidFill>
                  <a:srgbClr val="4BACC6"/>
                </a:solidFill>
              </a:rPr>
              <a:t>" </a:t>
            </a:r>
            <a:r>
              <a:rPr lang="en-US" sz="1800" dirty="0">
                <a:solidFill>
                  <a:srgbClr val="4BACC6"/>
                </a:solidFill>
              </a:rPr>
              <a:t>$</a:t>
            </a:r>
            <a:r>
              <a:rPr lang="en-US" sz="1800" dirty="0" err="1">
                <a:solidFill>
                  <a:srgbClr val="4BACC6"/>
                </a:solidFill>
              </a:rPr>
              <a:t>project_path</a:t>
            </a:r>
            <a:r>
              <a:rPr lang="en-US" sz="1800" dirty="0">
                <a:solidFill>
                  <a:srgbClr val="4BACC6"/>
                </a:solidFill>
              </a:rPr>
              <a:t>/ | </a:t>
            </a:r>
            <a:r>
              <a:rPr lang="en-US" sz="1800" dirty="0" err="1">
                <a:solidFill>
                  <a:srgbClr val="4BACC6"/>
                </a:solidFill>
              </a:rPr>
              <a:t>grep</a:t>
            </a:r>
            <a:r>
              <a:rPr lang="en-US" sz="1800" dirty="0">
                <a:solidFill>
                  <a:srgbClr val="4BACC6"/>
                </a:solidFill>
              </a:rPr>
              <a:t> -v .</a:t>
            </a:r>
            <a:r>
              <a:rPr lang="en-US" sz="1800" dirty="0" err="1">
                <a:solidFill>
                  <a:srgbClr val="4BACC6"/>
                </a:solidFill>
              </a:rPr>
              <a:t>svn</a:t>
            </a:r>
            <a:endParaRPr lang="en-US" sz="18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Or “</a:t>
            </a:r>
            <a:r>
              <a:rPr lang="en-US" sz="2000" dirty="0" err="1" smtClean="0">
                <a:solidFill>
                  <a:srgbClr val="4BACC6"/>
                </a:solidFill>
              </a:rPr>
              <a:t>SFHFKeychainUtils</a:t>
            </a:r>
            <a:r>
              <a:rPr lang="en-US" sz="2000" dirty="0" smtClean="0">
                <a:solidFill>
                  <a:srgbClr val="4BACC6"/>
                </a:solidFill>
              </a:rPr>
              <a:t>”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Threat Model this data… We will go over </a:t>
            </a:r>
            <a:r>
              <a:rPr lang="en-US" sz="2000" dirty="0" err="1" smtClean="0">
                <a:solidFill>
                  <a:srgbClr val="4BACC6"/>
                </a:solidFill>
              </a:rPr>
              <a:t>blackbox</a:t>
            </a:r>
            <a:r>
              <a:rPr lang="en-US" sz="2000" dirty="0" smtClean="0">
                <a:solidFill>
                  <a:srgbClr val="4BACC6"/>
                </a:solidFill>
              </a:rPr>
              <a:t> methods for dumping the KC later.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Side Channel Data Leakage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apps have a number of “features” that can be security vulnerabilities.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Logging </a:t>
            </a:r>
            <a:r>
              <a:rPr lang="en-US" sz="2400" dirty="0">
                <a:solidFill>
                  <a:srgbClr val="4BACC6"/>
                </a:solidFill>
              </a:rPr>
              <a:t>Files</a:t>
            </a: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Caching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File Caching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Keyboard Caching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Snapshot Caching</a:t>
            </a:r>
          </a:p>
          <a:p>
            <a:pPr lvl="2"/>
            <a:r>
              <a:rPr lang="en-US" sz="2200" dirty="0" smtClean="0">
                <a:solidFill>
                  <a:srgbClr val="4BACC6"/>
                </a:solidFill>
              </a:rPr>
              <a:t>Clipboard Caching</a:t>
            </a:r>
          </a:p>
          <a:p>
            <a:pPr lvl="2"/>
            <a:endParaRPr lang="en-US" sz="2200" dirty="0">
              <a:solidFill>
                <a:srgbClr val="4BACC6"/>
              </a:solidFill>
            </a:endParaRPr>
          </a:p>
          <a:p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35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Logging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35133"/>
            <a:ext cx="914400" cy="914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Logs lots of data, </a:t>
            </a:r>
            <a:r>
              <a:rPr lang="en-US" sz="2000" dirty="0" err="1" smtClean="0">
                <a:solidFill>
                  <a:srgbClr val="4BACC6"/>
                </a:solidFill>
              </a:rPr>
              <a:t>NSLog</a:t>
            </a:r>
            <a:r>
              <a:rPr lang="en-US" sz="2000" dirty="0" smtClean="0">
                <a:solidFill>
                  <a:srgbClr val="4BACC6"/>
                </a:solidFill>
              </a:rPr>
              <a:t> especially, They can be viewed after the fact in:</a:t>
            </a:r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1600" b="1" dirty="0">
                <a:solidFill>
                  <a:srgbClr val="4BACC6"/>
                </a:solidFill>
              </a:rPr>
              <a:t>~/Library/Logs/</a:t>
            </a:r>
            <a:r>
              <a:rPr lang="en-US" sz="1600" b="1" dirty="0" err="1">
                <a:solidFill>
                  <a:srgbClr val="4BACC6"/>
                </a:solidFill>
              </a:rPr>
              <a:t>CrashReporter</a:t>
            </a:r>
            <a:r>
              <a:rPr lang="en-US" sz="1600" b="1" dirty="0">
                <a:solidFill>
                  <a:srgbClr val="4BACC6"/>
                </a:solidFill>
              </a:rPr>
              <a:t>/</a:t>
            </a:r>
            <a:r>
              <a:rPr lang="en-US" sz="1600" b="1" dirty="0" err="1">
                <a:solidFill>
                  <a:srgbClr val="4BACC6"/>
                </a:solidFill>
              </a:rPr>
              <a:t>MobileDevice</a:t>
            </a:r>
            <a:r>
              <a:rPr lang="en-US" sz="1600" b="1" dirty="0">
                <a:solidFill>
                  <a:srgbClr val="4BACC6"/>
                </a:solidFill>
              </a:rPr>
              <a:t>/&lt;Device name</a:t>
            </a:r>
            <a:r>
              <a:rPr lang="en-US" sz="1600" b="1" dirty="0" smtClean="0">
                <a:solidFill>
                  <a:srgbClr val="4BACC6"/>
                </a:solidFill>
              </a:rPr>
              <a:t>&gt;/private/</a:t>
            </a:r>
            <a:r>
              <a:rPr lang="en-US" sz="1600" b="1" dirty="0" err="1" smtClean="0">
                <a:solidFill>
                  <a:srgbClr val="4BACC6"/>
                </a:solidFill>
              </a:rPr>
              <a:t>var</a:t>
            </a:r>
            <a:r>
              <a:rPr lang="en-US" sz="1600" b="1" dirty="0" smtClean="0">
                <a:solidFill>
                  <a:srgbClr val="4BACC6"/>
                </a:solidFill>
              </a:rPr>
              <a:t>/log/system.log</a:t>
            </a:r>
          </a:p>
          <a:p>
            <a:pPr lvl="1"/>
            <a:endParaRPr lang="en-US" sz="1600" b="1" dirty="0">
              <a:solidFill>
                <a:srgbClr val="4BACC6"/>
              </a:solidFill>
            </a:endParaRPr>
          </a:p>
          <a:p>
            <a:pPr lvl="1"/>
            <a:r>
              <a:rPr lang="en-US" sz="2000" b="1" dirty="0" smtClean="0">
                <a:solidFill>
                  <a:srgbClr val="4BACC6"/>
                </a:solidFill>
              </a:rPr>
              <a:t>Custom Logging:</a:t>
            </a:r>
          </a:p>
          <a:p>
            <a:pPr lvl="2"/>
            <a:r>
              <a:rPr lang="en-US" sz="2000" b="1" dirty="0" err="1" smtClean="0">
                <a:solidFill>
                  <a:srgbClr val="4BACC6"/>
                </a:solidFill>
              </a:rPr>
              <a:t>NSLog</a:t>
            </a:r>
            <a:r>
              <a:rPr lang="en-US" sz="2000" b="1" dirty="0" smtClean="0">
                <a:solidFill>
                  <a:srgbClr val="4BACC6"/>
                </a:solidFill>
              </a:rPr>
              <a:t>:</a:t>
            </a:r>
          </a:p>
          <a:p>
            <a:pPr lvl="3"/>
            <a:r>
              <a:rPr lang="en-US" sz="2000" dirty="0" err="1" smtClean="0">
                <a:solidFill>
                  <a:srgbClr val="4BACC6"/>
                </a:solidFill>
              </a:rPr>
              <a:t>grep</a:t>
            </a:r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-r -F </a:t>
            </a:r>
            <a:r>
              <a:rPr lang="en-US" sz="2000" dirty="0" smtClean="0">
                <a:solidFill>
                  <a:srgbClr val="4BACC6"/>
                </a:solidFill>
              </a:rPr>
              <a:t>“</a:t>
            </a:r>
            <a:r>
              <a:rPr lang="en-US" sz="2000" dirty="0" err="1" smtClean="0">
                <a:solidFill>
                  <a:srgbClr val="4BACC6"/>
                </a:solidFill>
              </a:rPr>
              <a:t>NSLog</a:t>
            </a:r>
            <a:r>
              <a:rPr lang="en-US" sz="2000" dirty="0" smtClean="0">
                <a:solidFill>
                  <a:srgbClr val="4BACC6"/>
                </a:solidFill>
              </a:rPr>
              <a:t>" $</a:t>
            </a:r>
            <a:r>
              <a:rPr lang="en-US" sz="2000" dirty="0" err="1" smtClean="0">
                <a:solidFill>
                  <a:srgbClr val="4BACC6"/>
                </a:solidFill>
              </a:rPr>
              <a:t>project_path</a:t>
            </a:r>
            <a:r>
              <a:rPr lang="en-US" sz="2000" dirty="0" smtClean="0">
                <a:solidFill>
                  <a:srgbClr val="4BACC6"/>
                </a:solidFill>
              </a:rPr>
              <a:t>/ </a:t>
            </a:r>
            <a:r>
              <a:rPr lang="en-US" sz="2000" dirty="0">
                <a:solidFill>
                  <a:srgbClr val="4BACC6"/>
                </a:solidFill>
              </a:rPr>
              <a:t>| </a:t>
            </a:r>
            <a:r>
              <a:rPr lang="en-US" sz="2000" dirty="0" err="1">
                <a:solidFill>
                  <a:srgbClr val="4BACC6"/>
                </a:solidFill>
              </a:rPr>
              <a:t>grep</a:t>
            </a:r>
            <a:r>
              <a:rPr lang="en-US" sz="2000" dirty="0">
                <a:solidFill>
                  <a:srgbClr val="4BACC6"/>
                </a:solidFill>
              </a:rPr>
              <a:t> -v .</a:t>
            </a:r>
            <a:r>
              <a:rPr lang="en-US" sz="2000" dirty="0" err="1" smtClean="0">
                <a:solidFill>
                  <a:srgbClr val="4BACC6"/>
                </a:solidFill>
              </a:rPr>
              <a:t>svn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3"/>
            <a:endParaRPr lang="en-US" sz="2000" dirty="0">
              <a:solidFill>
                <a:srgbClr val="4BACC6"/>
              </a:solidFill>
            </a:endParaRPr>
          </a:p>
          <a:p>
            <a:pPr lvl="3"/>
            <a:r>
              <a:rPr lang="en-US" sz="2000" dirty="0" smtClean="0">
                <a:solidFill>
                  <a:srgbClr val="4BACC6"/>
                </a:solidFill>
              </a:rPr>
              <a:t>Can be viewed in you mac “console” app under utilities</a:t>
            </a:r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File Caching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35133"/>
            <a:ext cx="914400" cy="914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rgbClr val="4BACC6"/>
                </a:solidFill>
              </a:rPr>
              <a:t>If the application </a:t>
            </a:r>
            <a:r>
              <a:rPr lang="en-US" sz="2000" dirty="0" smtClean="0">
                <a:solidFill>
                  <a:srgbClr val="4BACC6"/>
                </a:solidFill>
              </a:rPr>
              <a:t>uses PDF</a:t>
            </a:r>
            <a:r>
              <a:rPr lang="en-US" sz="2000" dirty="0">
                <a:solidFill>
                  <a:srgbClr val="4BACC6"/>
                </a:solidFill>
              </a:rPr>
              <a:t>, </a:t>
            </a:r>
            <a:r>
              <a:rPr lang="en-US" sz="2000" dirty="0" smtClean="0">
                <a:solidFill>
                  <a:srgbClr val="4BACC6"/>
                </a:solidFill>
              </a:rPr>
              <a:t>Excel, </a:t>
            </a:r>
            <a:r>
              <a:rPr lang="en-US" sz="2000" dirty="0">
                <a:solidFill>
                  <a:srgbClr val="4BACC6"/>
                </a:solidFill>
              </a:rPr>
              <a:t>or other files it may be possible that these files may have been cached on the device.  These can be found </a:t>
            </a:r>
            <a:r>
              <a:rPr lang="en-US" sz="2000" dirty="0" smtClean="0">
                <a:solidFill>
                  <a:srgbClr val="4BACC6"/>
                </a:solidFill>
              </a:rPr>
              <a:t>at: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 </a:t>
            </a:r>
            <a:r>
              <a:rPr lang="en-US" sz="1600" b="1" dirty="0">
                <a:solidFill>
                  <a:srgbClr val="4BACC6"/>
                </a:solidFill>
              </a:rPr>
              <a:t>~/Library/Application Support/iPhone </a:t>
            </a:r>
            <a:r>
              <a:rPr lang="en-US" sz="1600" b="1" dirty="0" smtClean="0">
                <a:solidFill>
                  <a:srgbClr val="4BACC6"/>
                </a:solidFill>
              </a:rPr>
              <a:t>simulator/</a:t>
            </a:r>
            <a:r>
              <a:rPr lang="en-US" sz="1600" b="1" dirty="0" err="1" smtClean="0">
                <a:solidFill>
                  <a:srgbClr val="4BACC6"/>
                </a:solidFill>
              </a:rPr>
              <a:t>x.x.x</a:t>
            </a:r>
            <a:r>
              <a:rPr lang="en-US" sz="1600" b="1" dirty="0" smtClean="0">
                <a:solidFill>
                  <a:srgbClr val="4BACC6"/>
                </a:solidFill>
              </a:rPr>
              <a:t>/Applications</a:t>
            </a:r>
            <a:r>
              <a:rPr lang="en-US" sz="1600" b="1" dirty="0">
                <a:solidFill>
                  <a:srgbClr val="4BACC6"/>
                </a:solidFill>
              </a:rPr>
              <a:t>/&lt;application folder&gt;/Documents/temp.pdf</a:t>
            </a:r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accent5"/>
                </a:solidFill>
              </a:rPr>
              <a:t>Keyboard Caching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chemeClr val="accent5"/>
                </a:solidFill>
              </a:rPr>
              <a:t>K</a:t>
            </a:r>
            <a:r>
              <a:rPr lang="en-US" sz="2000" dirty="0" smtClean="0">
                <a:solidFill>
                  <a:schemeClr val="accent5"/>
                </a:solidFill>
              </a:rPr>
              <a:t>eystrokes for predictive spellcheck are stored in:</a:t>
            </a:r>
          </a:p>
          <a:p>
            <a:pPr lvl="1"/>
            <a:endParaRPr lang="en-US" sz="1600" b="1" dirty="0" smtClean="0">
              <a:solidFill>
                <a:schemeClr val="accent5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~/Library/Application Support/iPhone </a:t>
            </a:r>
            <a:r>
              <a:rPr lang="en-US" sz="1600" b="1" dirty="0" smtClean="0">
                <a:solidFill>
                  <a:schemeClr val="accent5"/>
                </a:solidFill>
              </a:rPr>
              <a:t>Simulator/</a:t>
            </a:r>
            <a:r>
              <a:rPr lang="en-US" sz="1600" b="1" dirty="0" err="1" smtClean="0">
                <a:solidFill>
                  <a:schemeClr val="accent5"/>
                </a:solidFill>
              </a:rPr>
              <a:t>x.x.x</a:t>
            </a:r>
            <a:r>
              <a:rPr lang="en-US" sz="1600" b="1" dirty="0" smtClean="0">
                <a:solidFill>
                  <a:schemeClr val="accent5"/>
                </a:solidFill>
              </a:rPr>
              <a:t>/Library/Keyboard/dynamic-</a:t>
            </a:r>
            <a:r>
              <a:rPr lang="en-US" sz="1600" b="1" dirty="0" err="1" smtClean="0">
                <a:solidFill>
                  <a:schemeClr val="accent5"/>
                </a:solidFill>
              </a:rPr>
              <a:t>text.dat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</a:p>
          <a:p>
            <a:pPr lvl="1"/>
            <a:endParaRPr lang="en-US" sz="1600" dirty="0" smtClean="0">
              <a:solidFill>
                <a:schemeClr val="accent5"/>
              </a:solidFill>
            </a:endParaRPr>
          </a:p>
          <a:p>
            <a:r>
              <a:rPr lang="en-US" sz="2000" dirty="0" smtClean="0">
                <a:solidFill>
                  <a:schemeClr val="accent5"/>
                </a:solidFill>
              </a:rPr>
              <a:t>This </a:t>
            </a:r>
            <a:r>
              <a:rPr lang="en-US" sz="2000" dirty="0">
                <a:solidFill>
                  <a:schemeClr val="accent5"/>
                </a:solidFill>
              </a:rPr>
              <a:t>issue is similar to </a:t>
            </a:r>
            <a:r>
              <a:rPr lang="en-US" sz="2000" b="1" dirty="0">
                <a:solidFill>
                  <a:schemeClr val="accent5"/>
                </a:solidFill>
              </a:rPr>
              <a:t>autocomplete</a:t>
            </a:r>
            <a:r>
              <a:rPr lang="en-US" sz="2000" dirty="0">
                <a:solidFill>
                  <a:schemeClr val="accent5"/>
                </a:solidFill>
              </a:rPr>
              <a:t> for web browsers. </a:t>
            </a:r>
            <a:endParaRPr lang="en-US" sz="2000" dirty="0" smtClean="0">
              <a:solidFill>
                <a:schemeClr val="accent5"/>
              </a:solidFill>
            </a:endParaRPr>
          </a:p>
          <a:p>
            <a:r>
              <a:rPr lang="en-US" sz="2000" dirty="0" smtClean="0">
                <a:solidFill>
                  <a:schemeClr val="accent5"/>
                </a:solidFill>
              </a:rPr>
              <a:t>Already </a:t>
            </a:r>
            <a:r>
              <a:rPr lang="en-US" sz="2000" dirty="0">
                <a:solidFill>
                  <a:schemeClr val="accent5"/>
                </a:solidFill>
              </a:rPr>
              <a:t>disabled for password fields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Should be disabled for any potentially sensitive </a:t>
            </a:r>
            <a:r>
              <a:rPr lang="en-US" sz="2000" dirty="0" smtClean="0">
                <a:solidFill>
                  <a:schemeClr val="accent5"/>
                </a:solidFill>
              </a:rPr>
              <a:t>fields (account numbers, SSN, </a:t>
            </a:r>
            <a:r>
              <a:rPr lang="en-US" sz="2000" dirty="0" err="1" smtClean="0">
                <a:solidFill>
                  <a:schemeClr val="accent5"/>
                </a:solidFill>
              </a:rPr>
              <a:t>etc</a:t>
            </a:r>
            <a:r>
              <a:rPr lang="en-US" sz="2000" dirty="0" smtClean="0">
                <a:solidFill>
                  <a:schemeClr val="accent5"/>
                </a:solidFill>
              </a:rPr>
              <a:t>, etc…)</a:t>
            </a:r>
            <a:endParaRPr lang="en-US" sz="2000" dirty="0">
              <a:solidFill>
                <a:schemeClr val="accent5"/>
              </a:solidFill>
            </a:endParaRPr>
          </a:p>
          <a:p>
            <a:r>
              <a:rPr lang="en-US" sz="2000" dirty="0">
                <a:solidFill>
                  <a:schemeClr val="accent5"/>
                </a:solidFill>
              </a:rPr>
              <a:t>Set </a:t>
            </a:r>
            <a:r>
              <a:rPr lang="en-US" sz="2000" dirty="0" err="1">
                <a:solidFill>
                  <a:schemeClr val="accent5"/>
                </a:solidFill>
              </a:rPr>
              <a:t>UITextField</a:t>
            </a:r>
            <a:r>
              <a:rPr lang="en-US" sz="2000" dirty="0">
                <a:solidFill>
                  <a:schemeClr val="accent5"/>
                </a:solidFill>
              </a:rPr>
              <a:t> property </a:t>
            </a:r>
            <a:r>
              <a:rPr lang="en-US" sz="2000" dirty="0" err="1">
                <a:solidFill>
                  <a:schemeClr val="accent5"/>
                </a:solidFill>
              </a:rPr>
              <a:t>autocorrectionType</a:t>
            </a:r>
            <a:r>
              <a:rPr lang="en-US" sz="2000" dirty="0">
                <a:solidFill>
                  <a:schemeClr val="accent5"/>
                </a:solidFill>
              </a:rPr>
              <a:t> = </a:t>
            </a:r>
            <a:r>
              <a:rPr lang="en-US" sz="2000" dirty="0" err="1" smtClean="0">
                <a:solidFill>
                  <a:schemeClr val="accent5"/>
                </a:solidFill>
              </a:rPr>
              <a:t>UITextAutocorrectionNo</a:t>
            </a:r>
            <a:r>
              <a:rPr lang="en-US" sz="2000" dirty="0" smtClean="0">
                <a:solidFill>
                  <a:schemeClr val="accent5"/>
                </a:solidFill>
              </a:rPr>
              <a:t> for mitigation.</a:t>
            </a:r>
            <a:endParaRPr lang="en-US" sz="2000" dirty="0">
              <a:solidFill>
                <a:schemeClr val="accent5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1295400" cy="6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Snapshot Caching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5133"/>
            <a:ext cx="914400" cy="914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When in an application and the home button is pushed, the application stores a snapshot (screenshot) in the apps snapshot folder:</a:t>
            </a:r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~/Library/Application Support/iPhone Simulator/</a:t>
            </a:r>
            <a:r>
              <a:rPr lang="en-US" sz="2000" dirty="0" err="1">
                <a:solidFill>
                  <a:srgbClr val="4BACC6"/>
                </a:solidFill>
              </a:rPr>
              <a:t>x.x.x</a:t>
            </a:r>
            <a:r>
              <a:rPr lang="en-US" sz="2000" dirty="0">
                <a:solidFill>
                  <a:srgbClr val="4BACC6"/>
                </a:solidFill>
              </a:rPr>
              <a:t>/Applications/&lt;application folder&gt;/Library/Caches/Snapshots</a:t>
            </a:r>
            <a:r>
              <a:rPr lang="en-US" sz="2000" dirty="0" smtClean="0">
                <a:solidFill>
                  <a:srgbClr val="4BACC6"/>
                </a:solidFill>
              </a:rPr>
              <a:t>/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These persist until reboot.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Hopefully you weren’t on a screen with any sensitive data!</a:t>
            </a:r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Snapshot Caching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5133"/>
            <a:ext cx="914400" cy="914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47800"/>
            <a:ext cx="271739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6553200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4BACC6"/>
                </a:solidFill>
              </a:rPr>
              <a:t>Frank Sims, SANS, http</a:t>
            </a:r>
            <a:r>
              <a:rPr lang="en-US" sz="800" dirty="0">
                <a:solidFill>
                  <a:srgbClr val="4BACC6"/>
                </a:solidFill>
              </a:rPr>
              <a:t>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</a:t>
            </a:r>
            <a:r>
              <a:rPr lang="en-US" sz="800" dirty="0" err="1">
                <a:solidFill>
                  <a:srgbClr val="4BACC6"/>
                </a:solidFill>
              </a:rPr>
              <a:t>aFQrx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Manual Source Review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Just some pointers, not full blown manual </a:t>
            </a:r>
            <a:r>
              <a:rPr lang="en-US" sz="2000" dirty="0" err="1" smtClean="0">
                <a:solidFill>
                  <a:srgbClr val="4BACC6"/>
                </a:solidFill>
              </a:rPr>
              <a:t>sca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Insufficient transport – identify bad SSL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Injection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SQL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XSS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Format String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LFI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SQL Injection Client-Side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16764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SQL injection is a problem on the client side too!</a:t>
            </a:r>
            <a:endParaRPr lang="en-US" dirty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  <a:p>
            <a:r>
              <a:rPr lang="en-US" dirty="0" smtClean="0">
                <a:solidFill>
                  <a:srgbClr val="4BACC6"/>
                </a:solidFill>
              </a:rPr>
              <a:t>BAD:</a:t>
            </a:r>
          </a:p>
          <a:p>
            <a:pPr lvl="1"/>
            <a:r>
              <a:rPr lang="en-US" dirty="0" err="1" smtClean="0">
                <a:solidFill>
                  <a:srgbClr val="4BACC6"/>
                </a:solidFill>
              </a:rPr>
              <a:t>NSString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>
                <a:solidFill>
                  <a:srgbClr val="4BACC6"/>
                </a:solidFill>
              </a:rPr>
              <a:t>*</a:t>
            </a:r>
            <a:r>
              <a:rPr lang="en-US" dirty="0" err="1">
                <a:solidFill>
                  <a:srgbClr val="4BACC6"/>
                </a:solidFill>
              </a:rPr>
              <a:t>sql</a:t>
            </a:r>
            <a:r>
              <a:rPr lang="en-US" dirty="0">
                <a:solidFill>
                  <a:srgbClr val="4BACC6"/>
                </a:solidFill>
              </a:rPr>
              <a:t> = [</a:t>
            </a:r>
            <a:r>
              <a:rPr lang="en-US" dirty="0" err="1">
                <a:solidFill>
                  <a:srgbClr val="4BACC6"/>
                </a:solidFill>
              </a:rPr>
              <a:t>NSString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err="1">
                <a:solidFill>
                  <a:srgbClr val="4BACC6"/>
                </a:solidFill>
              </a:rPr>
              <a:t>stringWithFormat</a:t>
            </a:r>
            <a:r>
              <a:rPr lang="en-US" dirty="0">
                <a:solidFill>
                  <a:srgbClr val="4BACC6"/>
                </a:solidFill>
              </a:rPr>
              <a:t>:@"SELECT name FROM products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WHERE id = '</a:t>
            </a:r>
            <a:r>
              <a:rPr lang="en-US" dirty="0">
                <a:solidFill>
                  <a:srgbClr val="FF0000"/>
                </a:solidFill>
              </a:rPr>
              <a:t>%@</a:t>
            </a:r>
            <a:r>
              <a:rPr lang="en-US" dirty="0">
                <a:solidFill>
                  <a:srgbClr val="4BACC6"/>
                </a:solidFill>
              </a:rPr>
              <a:t>'", id];</a:t>
            </a:r>
          </a:p>
          <a:p>
            <a:pPr lvl="1"/>
            <a:r>
              <a:rPr lang="en-US" dirty="0" err="1">
                <a:solidFill>
                  <a:srgbClr val="4BACC6"/>
                </a:solidFill>
              </a:rPr>
              <a:t>const</a:t>
            </a:r>
            <a:r>
              <a:rPr lang="en-US" dirty="0">
                <a:solidFill>
                  <a:srgbClr val="4BACC6"/>
                </a:solidFill>
              </a:rPr>
              <a:t> char *query = [</a:t>
            </a:r>
            <a:r>
              <a:rPr lang="en-US" dirty="0" err="1">
                <a:solidFill>
                  <a:srgbClr val="4BACC6"/>
                </a:solidFill>
              </a:rPr>
              <a:t>sql</a:t>
            </a:r>
            <a:r>
              <a:rPr lang="en-US" dirty="0">
                <a:solidFill>
                  <a:srgbClr val="4BACC6"/>
                </a:solidFill>
              </a:rPr>
              <a:t> UTF8String</a:t>
            </a:r>
            <a:r>
              <a:rPr lang="en-US" dirty="0" smtClean="0">
                <a:solidFill>
                  <a:srgbClr val="4BACC6"/>
                </a:solidFill>
              </a:rPr>
              <a:t>];</a:t>
            </a:r>
          </a:p>
          <a:p>
            <a:endParaRPr lang="en-US" dirty="0">
              <a:solidFill>
                <a:srgbClr val="4BACC6"/>
              </a:solidFill>
            </a:endParaRPr>
          </a:p>
          <a:p>
            <a:endParaRPr lang="en-US" dirty="0" smtClean="0">
              <a:solidFill>
                <a:srgbClr val="4BACC6"/>
              </a:solidFill>
            </a:endParaRPr>
          </a:p>
          <a:p>
            <a:r>
              <a:rPr lang="en-US" dirty="0" smtClean="0">
                <a:solidFill>
                  <a:srgbClr val="4BACC6"/>
                </a:solidFill>
              </a:rPr>
              <a:t>GOOD:</a:t>
            </a:r>
            <a:endParaRPr lang="en-US" dirty="0">
              <a:solidFill>
                <a:srgbClr val="4BACC6"/>
              </a:solidFill>
            </a:endParaRPr>
          </a:p>
          <a:p>
            <a:pPr lvl="1"/>
            <a:r>
              <a:rPr lang="en-US" dirty="0" err="1">
                <a:solidFill>
                  <a:srgbClr val="4BACC6"/>
                </a:solidFill>
              </a:rPr>
              <a:t>const</a:t>
            </a:r>
            <a:r>
              <a:rPr lang="en-US" dirty="0">
                <a:solidFill>
                  <a:srgbClr val="4BACC6"/>
                </a:solidFill>
              </a:rPr>
              <a:t> char *</a:t>
            </a:r>
            <a:r>
              <a:rPr lang="en-US" dirty="0" err="1">
                <a:solidFill>
                  <a:srgbClr val="4BACC6"/>
                </a:solidFill>
              </a:rPr>
              <a:t>sql</a:t>
            </a:r>
            <a:r>
              <a:rPr lang="en-US" dirty="0">
                <a:solidFill>
                  <a:srgbClr val="4BACC6"/>
                </a:solidFill>
              </a:rPr>
              <a:t> = "SELECT name FROM products WHERE id </a:t>
            </a:r>
            <a:r>
              <a:rPr lang="en-US" dirty="0">
                <a:solidFill>
                  <a:srgbClr val="FF0000"/>
                </a:solidFill>
              </a:rPr>
              <a:t>= ?</a:t>
            </a:r>
            <a:r>
              <a:rPr lang="en-US" dirty="0">
                <a:solidFill>
                  <a:srgbClr val="4BACC6"/>
                </a:solidFill>
              </a:rPr>
              <a:t>";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sqlite3_prepare_v2(database, </a:t>
            </a:r>
            <a:r>
              <a:rPr lang="en-US" dirty="0" err="1">
                <a:solidFill>
                  <a:srgbClr val="4BACC6"/>
                </a:solidFill>
              </a:rPr>
              <a:t>sql</a:t>
            </a:r>
            <a:r>
              <a:rPr lang="en-US" dirty="0">
                <a:solidFill>
                  <a:srgbClr val="4BACC6"/>
                </a:solidFill>
              </a:rPr>
              <a:t>, -1, &amp;</a:t>
            </a:r>
            <a:r>
              <a:rPr lang="en-US" dirty="0" err="1">
                <a:solidFill>
                  <a:srgbClr val="4BACC6"/>
                </a:solidFill>
              </a:rPr>
              <a:t>sql_statement</a:t>
            </a:r>
            <a:r>
              <a:rPr lang="en-US" dirty="0">
                <a:solidFill>
                  <a:srgbClr val="4BACC6"/>
                </a:solidFill>
              </a:rPr>
              <a:t>, NULL);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sqlite3_bind_text(&amp;</a:t>
            </a:r>
            <a:r>
              <a:rPr lang="en-US" dirty="0" err="1">
                <a:solidFill>
                  <a:srgbClr val="4BACC6"/>
                </a:solidFill>
              </a:rPr>
              <a:t>sql_statement</a:t>
            </a:r>
            <a:r>
              <a:rPr lang="en-US" dirty="0">
                <a:solidFill>
                  <a:srgbClr val="4BACC6"/>
                </a:solidFill>
              </a:rPr>
              <a:t>, 1, id, -1, SQLITE_TRANSIENT</a:t>
            </a:r>
            <a:r>
              <a:rPr lang="en-US" dirty="0" smtClean="0">
                <a:solidFill>
                  <a:srgbClr val="4BACC6"/>
                </a:solidFill>
              </a:rPr>
              <a:t>);</a:t>
            </a:r>
          </a:p>
          <a:p>
            <a:endParaRPr lang="en-US" dirty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857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rgbClr val="4BACC6"/>
                </a:solidFill>
              </a:rPr>
              <a:t>Ilja</a:t>
            </a:r>
            <a:r>
              <a:rPr lang="en-US" sz="800" dirty="0">
                <a:solidFill>
                  <a:srgbClr val="4BACC6"/>
                </a:solidFill>
              </a:rPr>
              <a:t> van </a:t>
            </a:r>
            <a:r>
              <a:rPr lang="en-US" sz="800" dirty="0" err="1">
                <a:solidFill>
                  <a:srgbClr val="4BACC6"/>
                </a:solidFill>
              </a:rPr>
              <a:t>Sprundel</a:t>
            </a:r>
            <a:r>
              <a:rPr lang="en-US" sz="800" dirty="0">
                <a:solidFill>
                  <a:srgbClr val="4BACC6"/>
                </a:solidFill>
              </a:rPr>
              <a:t>; </a:t>
            </a:r>
            <a:r>
              <a:rPr lang="en-US" sz="800" dirty="0" err="1" smtClean="0">
                <a:solidFill>
                  <a:srgbClr val="4BACC6"/>
                </a:solidFill>
              </a:rPr>
              <a:t>IOActive</a:t>
            </a:r>
            <a:r>
              <a:rPr lang="en-US" sz="800" dirty="0" err="1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Auditting</a:t>
            </a:r>
            <a:r>
              <a:rPr lang="en-US" sz="800" dirty="0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iPhone and </a:t>
            </a:r>
            <a:r>
              <a:rPr lang="en-US" sz="800" dirty="0" err="1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iPad</a:t>
            </a:r>
            <a:r>
              <a:rPr lang="en-US" sz="800" dirty="0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applications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Tech Stack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1032" name="Picture 8" descr="http://www.robroygregg.com/images/FreeBSD_Logo_2a-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68" y="5715000"/>
            <a:ext cx="938464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Apple iO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773268" y="5981481"/>
            <a:ext cx="578582" cy="4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13133900"/>
              </p:ext>
            </p:extLst>
          </p:nvPr>
        </p:nvGraphicFramePr>
        <p:xfrm>
          <a:off x="2362200" y="17799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40" name="Picture 16" descr="http://www.deviantart.com/download/263414163/iphone_4s_a5_chip_wallpaper_by_iteppo-d4ctvo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4839"/>
            <a:ext cx="28194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7391400" y="4495800"/>
            <a:ext cx="1447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7391400" y="2590800"/>
            <a:ext cx="1447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>
            <a:off x="4343400" y="5310540"/>
            <a:ext cx="1447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 </a:t>
            </a:r>
            <a:r>
              <a:rPr lang="en-US" dirty="0" err="1" smtClean="0"/>
              <a:t>Executables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9907951">
            <a:off x="7355304" y="3651969"/>
            <a:ext cx="1447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Jailbreak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XSS Client-Side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399" y="1600200"/>
            <a:ext cx="78946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UIwebView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Renders web content inside an application with </a:t>
            </a:r>
            <a:r>
              <a:rPr lang="en-US" dirty="0" err="1" smtClean="0">
                <a:solidFill>
                  <a:schemeClr val="accent5"/>
                </a:solidFill>
              </a:rPr>
              <a:t>webkit</a:t>
            </a:r>
            <a:r>
              <a:rPr lang="en-US" dirty="0" smtClean="0">
                <a:solidFill>
                  <a:schemeClr val="accent5"/>
                </a:solidFill>
              </a:rPr>
              <a:t>: 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5"/>
                </a:solidFill>
              </a:rPr>
              <a:t>Javascript</a:t>
            </a:r>
            <a:endParaRPr lang="en-US" dirty="0" smtClean="0">
              <a:solidFill>
                <a:schemeClr val="accent5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HTML </a:t>
            </a:r>
            <a:endParaRPr lang="en-US" dirty="0">
              <a:solidFill>
                <a:schemeClr val="accent5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PDF </a:t>
            </a:r>
            <a:endParaRPr lang="en-US" dirty="0">
              <a:solidFill>
                <a:schemeClr val="accent5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/>
                </a:solidFill>
              </a:rPr>
              <a:t>Office </a:t>
            </a:r>
            <a:r>
              <a:rPr lang="fr-FR" dirty="0">
                <a:solidFill>
                  <a:schemeClr val="accent5"/>
                </a:solidFill>
              </a:rPr>
              <a:t>Documents (XLS, PPT, DOC)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iWork </a:t>
            </a:r>
            <a:r>
              <a:rPr lang="en-US" dirty="0">
                <a:solidFill>
                  <a:schemeClr val="accent5"/>
                </a:solidFill>
              </a:rPr>
              <a:t>Documents (Pages, Numbers, Keynote) 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•If the </a:t>
            </a:r>
            <a:r>
              <a:rPr lang="en-US" dirty="0" err="1" smtClean="0">
                <a:solidFill>
                  <a:schemeClr val="accent5"/>
                </a:solidFill>
              </a:rPr>
              <a:t>webView</a:t>
            </a:r>
            <a:r>
              <a:rPr lang="en-US" dirty="0" smtClean="0">
                <a:solidFill>
                  <a:schemeClr val="accent5"/>
                </a:solidFill>
              </a:rPr>
              <a:t> is based off of user input XSS can be triggered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XSS Client-Side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399" y="1600200"/>
            <a:ext cx="78946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  <a:p>
            <a:r>
              <a:rPr lang="en-US" dirty="0">
                <a:solidFill>
                  <a:srgbClr val="4BACC6"/>
                </a:solidFill>
              </a:rPr>
              <a:t>Can occur whenever user controlled Objective C variables populated in to </a:t>
            </a:r>
            <a:r>
              <a:rPr lang="en-US" dirty="0" err="1">
                <a:solidFill>
                  <a:srgbClr val="4BACC6"/>
                </a:solidFill>
              </a:rPr>
              <a:t>WebView</a:t>
            </a:r>
            <a:r>
              <a:rPr lang="en-US" dirty="0">
                <a:solidFill>
                  <a:srgbClr val="4BACC6"/>
                </a:solidFill>
              </a:rPr>
              <a:t> </a:t>
            </a:r>
            <a:endParaRPr lang="en-US" dirty="0" smtClean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  <a:p>
            <a:pPr lvl="1"/>
            <a:r>
              <a:rPr lang="en-US" i="1" dirty="0" err="1" smtClean="0">
                <a:solidFill>
                  <a:srgbClr val="4BACC6"/>
                </a:solidFill>
              </a:rPr>
              <a:t>stringByEvaluatingJavaScriptFromString</a:t>
            </a:r>
            <a:r>
              <a:rPr lang="en-US" i="1" dirty="0" smtClean="0">
                <a:solidFill>
                  <a:srgbClr val="4BACC6"/>
                </a:solidFill>
              </a:rPr>
              <a:t> </a:t>
            </a:r>
            <a:endParaRPr lang="en-US" dirty="0">
              <a:solidFill>
                <a:srgbClr val="4BACC6"/>
              </a:solidFill>
            </a:endParaRPr>
          </a:p>
          <a:p>
            <a:endParaRPr lang="en-US" dirty="0" smtClean="0">
              <a:solidFill>
                <a:srgbClr val="4BACC6"/>
              </a:solidFill>
            </a:endParaRPr>
          </a:p>
          <a:p>
            <a:endParaRPr lang="en-US" dirty="0">
              <a:solidFill>
                <a:srgbClr val="4BACC6"/>
              </a:solidFill>
            </a:endParaRPr>
          </a:p>
          <a:p>
            <a:pPr lvl="1"/>
            <a:r>
              <a:rPr lang="en-US" dirty="0" err="1" smtClean="0">
                <a:solidFill>
                  <a:srgbClr val="4BACC6"/>
                </a:solidFill>
              </a:rPr>
              <a:t>NSString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>
                <a:solidFill>
                  <a:srgbClr val="4BACC6"/>
                </a:solidFill>
              </a:rPr>
              <a:t>*</a:t>
            </a:r>
            <a:r>
              <a:rPr lang="en-US" dirty="0" err="1">
                <a:solidFill>
                  <a:srgbClr val="FF0000"/>
                </a:solidFill>
              </a:rPr>
              <a:t>javascript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4BACC6"/>
                </a:solidFill>
              </a:rPr>
              <a:t>= [[</a:t>
            </a:r>
            <a:r>
              <a:rPr lang="en-US" dirty="0" err="1">
                <a:solidFill>
                  <a:srgbClr val="4BACC6"/>
                </a:solidFill>
              </a:rPr>
              <a:t>NSString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err="1">
                <a:solidFill>
                  <a:srgbClr val="4BACC6"/>
                </a:solidFill>
              </a:rPr>
              <a:t>alloc</a:t>
            </a:r>
            <a:r>
              <a:rPr lang="en-US" dirty="0">
                <a:solidFill>
                  <a:srgbClr val="4BACC6"/>
                </a:solidFill>
              </a:rPr>
              <a:t>] </a:t>
            </a:r>
            <a:r>
              <a:rPr lang="en-US" dirty="0" err="1">
                <a:solidFill>
                  <a:srgbClr val="4BACC6"/>
                </a:solidFill>
              </a:rPr>
              <a:t>initWithFormat</a:t>
            </a:r>
            <a:r>
              <a:rPr lang="en-US" dirty="0">
                <a:solidFill>
                  <a:srgbClr val="4BACC6"/>
                </a:solidFill>
              </a:rPr>
              <a:t>:@"</a:t>
            </a:r>
            <a:r>
              <a:rPr lang="en-US" dirty="0" err="1">
                <a:solidFill>
                  <a:srgbClr val="4BACC6"/>
                </a:solidFill>
              </a:rPr>
              <a:t>var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err="1">
                <a:solidFill>
                  <a:srgbClr val="4BACC6"/>
                </a:solidFill>
              </a:rPr>
              <a:t>myvar</a:t>
            </a:r>
            <a:r>
              <a:rPr lang="en-US" dirty="0">
                <a:solidFill>
                  <a:srgbClr val="4BACC6"/>
                </a:solidFill>
              </a:rPr>
              <a:t>=\"</a:t>
            </a:r>
            <a:r>
              <a:rPr lang="en-US" dirty="0">
                <a:solidFill>
                  <a:srgbClr val="FF0000"/>
                </a:solidFill>
              </a:rPr>
              <a:t>%@</a:t>
            </a:r>
            <a:r>
              <a:rPr lang="en-US" dirty="0">
                <a:solidFill>
                  <a:srgbClr val="4BACC6"/>
                </a:solidFill>
              </a:rPr>
              <a:t>\";", username]; </a:t>
            </a:r>
            <a:endParaRPr lang="en-US" dirty="0" smtClean="0">
              <a:solidFill>
                <a:srgbClr val="4BACC6"/>
              </a:solidFill>
            </a:endParaRPr>
          </a:p>
          <a:p>
            <a:pPr lvl="1"/>
            <a:endParaRPr lang="en-US" dirty="0">
              <a:solidFill>
                <a:srgbClr val="4BACC6"/>
              </a:solidFill>
            </a:endParaRPr>
          </a:p>
          <a:p>
            <a:pPr lvl="1"/>
            <a:r>
              <a:rPr lang="en-US" dirty="0">
                <a:solidFill>
                  <a:srgbClr val="4BACC6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mywebView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err="1">
                <a:solidFill>
                  <a:srgbClr val="4BACC6"/>
                </a:solidFill>
              </a:rPr>
              <a:t>stringByEvaluatingJavaScriptFromString:</a:t>
            </a:r>
            <a:r>
              <a:rPr lang="en-US" dirty="0" err="1">
                <a:solidFill>
                  <a:srgbClr val="FF0000"/>
                </a:solidFill>
              </a:rPr>
              <a:t>javascript</a:t>
            </a:r>
            <a:r>
              <a:rPr lang="en-US" dirty="0">
                <a:solidFill>
                  <a:srgbClr val="4BACC6"/>
                </a:solidFill>
              </a:rPr>
              <a:t>];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6400800"/>
            <a:ext cx="2857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rgbClr val="4BACC6"/>
                </a:solidFill>
              </a:rPr>
              <a:t>Ilja</a:t>
            </a:r>
            <a:r>
              <a:rPr lang="en-US" sz="800" dirty="0">
                <a:solidFill>
                  <a:srgbClr val="4BACC6"/>
                </a:solidFill>
              </a:rPr>
              <a:t> van </a:t>
            </a:r>
            <a:r>
              <a:rPr lang="en-US" sz="800" dirty="0" err="1">
                <a:solidFill>
                  <a:srgbClr val="4BACC6"/>
                </a:solidFill>
              </a:rPr>
              <a:t>Sprundel</a:t>
            </a:r>
            <a:r>
              <a:rPr lang="en-US" sz="800" dirty="0">
                <a:solidFill>
                  <a:srgbClr val="4BACC6"/>
                </a:solidFill>
              </a:rPr>
              <a:t>; </a:t>
            </a:r>
            <a:r>
              <a:rPr lang="en-US" sz="800" dirty="0" err="1" smtClean="0">
                <a:solidFill>
                  <a:srgbClr val="4BACC6"/>
                </a:solidFill>
              </a:rPr>
              <a:t>IOActive</a:t>
            </a:r>
            <a:r>
              <a:rPr lang="en-US" sz="800" dirty="0" err="1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Auditting</a:t>
            </a:r>
            <a:r>
              <a:rPr lang="en-US" sz="800" dirty="0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iPhone and </a:t>
            </a:r>
            <a:r>
              <a:rPr lang="en-US" sz="800" dirty="0" err="1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iPad</a:t>
            </a:r>
            <a:r>
              <a:rPr lang="en-US" sz="800" dirty="0">
                <a:solidFill>
                  <a:srgbClr val="4BACC6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applications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Other Injection Attacks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1867" y="294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399" y="1600200"/>
            <a:ext cx="78946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LFI’s : User controlled input  to </a:t>
            </a:r>
            <a:r>
              <a:rPr lang="en-US" sz="2800" dirty="0" err="1" smtClean="0">
                <a:solidFill>
                  <a:schemeClr val="accent5"/>
                </a:solidFill>
              </a:rPr>
              <a:t>NSFileManager</a:t>
            </a:r>
            <a:r>
              <a:rPr lang="en-US" sz="2800" dirty="0" smtClean="0">
                <a:solidFill>
                  <a:schemeClr val="accent5"/>
                </a:solidFill>
              </a:rPr>
              <a:t> can lead to LFI’s (../../../../)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chemeClr val="accent5"/>
                </a:solidFill>
              </a:rPr>
              <a:t>Format String attacks…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solidFill>
                  <a:srgbClr val="4BACC6"/>
                </a:solidFill>
              </a:rPr>
              <a:t>Format String Attacks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783560"/>
            <a:ext cx="7772400" cy="4160040"/>
          </a:xfrm>
          <a:prstGeom prst="rect">
            <a:avLst/>
          </a:prstGeom>
        </p:spPr>
        <p:txBody>
          <a:bodyPr numCol="2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33399" y="1600200"/>
            <a:ext cx="78946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BACC6"/>
                </a:solidFill>
              </a:rPr>
              <a:t>vulnerable </a:t>
            </a:r>
            <a:r>
              <a:rPr lang="en-US" sz="3200" dirty="0" err="1">
                <a:solidFill>
                  <a:srgbClr val="4BACC6"/>
                </a:solidFill>
              </a:rPr>
              <a:t>obj</a:t>
            </a:r>
            <a:r>
              <a:rPr lang="en-US" sz="3200" dirty="0">
                <a:solidFill>
                  <a:srgbClr val="4BACC6"/>
                </a:solidFill>
              </a:rPr>
              <a:t>-c </a:t>
            </a:r>
            <a:r>
              <a:rPr lang="en-US" sz="3200" dirty="0" smtClean="0">
                <a:solidFill>
                  <a:srgbClr val="4BACC6"/>
                </a:solidFill>
              </a:rPr>
              <a:t>methods:</a:t>
            </a:r>
          </a:p>
          <a:p>
            <a:endParaRPr lang="en-US" sz="3200" dirty="0">
              <a:solidFill>
                <a:srgbClr val="4BACC6"/>
              </a:solidFill>
            </a:endParaRPr>
          </a:p>
          <a:p>
            <a:r>
              <a:rPr lang="en-US" sz="2400" dirty="0">
                <a:solidFill>
                  <a:srgbClr val="4BACC6"/>
                </a:solidFill>
              </a:rPr>
              <a:t>• </a:t>
            </a:r>
            <a:r>
              <a:rPr lang="en-US" sz="2400" dirty="0" err="1">
                <a:solidFill>
                  <a:srgbClr val="4BACC6"/>
                </a:solidFill>
              </a:rPr>
              <a:t>NSLog</a:t>
            </a:r>
            <a:r>
              <a:rPr lang="en-US" sz="2400" dirty="0">
                <a:solidFill>
                  <a:srgbClr val="4BACC6"/>
                </a:solidFill>
              </a:rPr>
              <a:t>()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NSString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err="1">
                <a:solidFill>
                  <a:srgbClr val="4BACC6"/>
                </a:solidFill>
              </a:rPr>
              <a:t>stringWithFormat</a:t>
            </a:r>
            <a:r>
              <a:rPr lang="en-US" sz="2400" dirty="0">
                <a:solidFill>
                  <a:srgbClr val="4BACC6"/>
                </a:solidFill>
              </a:rPr>
              <a:t>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NSString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err="1">
                <a:solidFill>
                  <a:srgbClr val="4BACC6"/>
                </a:solidFill>
              </a:rPr>
              <a:t>initWithFormat</a:t>
            </a:r>
            <a:r>
              <a:rPr lang="en-US" sz="2400" dirty="0">
                <a:solidFill>
                  <a:srgbClr val="4BACC6"/>
                </a:solidFill>
              </a:rPr>
              <a:t>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NSMutableString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err="1">
                <a:solidFill>
                  <a:srgbClr val="4BACC6"/>
                </a:solidFill>
              </a:rPr>
              <a:t>appendFormat</a:t>
            </a:r>
            <a:r>
              <a:rPr lang="en-US" sz="2400" dirty="0">
                <a:solidFill>
                  <a:srgbClr val="4BACC6"/>
                </a:solidFill>
              </a:rPr>
              <a:t>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NSAlert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err="1">
                <a:solidFill>
                  <a:srgbClr val="4BACC6"/>
                </a:solidFill>
              </a:rPr>
              <a:t>informativeTextWithFormat</a:t>
            </a:r>
            <a:r>
              <a:rPr lang="en-US" sz="2400" dirty="0">
                <a:solidFill>
                  <a:srgbClr val="4BACC6"/>
                </a:solidFill>
              </a:rPr>
              <a:t>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NSPredicate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err="1">
                <a:solidFill>
                  <a:srgbClr val="4BACC6"/>
                </a:solidFill>
              </a:rPr>
              <a:t>predicateWithFormat</a:t>
            </a:r>
            <a:r>
              <a:rPr lang="en-US" sz="2400" dirty="0">
                <a:solidFill>
                  <a:srgbClr val="4BACC6"/>
                </a:solidFill>
              </a:rPr>
              <a:t>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[</a:t>
            </a:r>
            <a:r>
              <a:rPr lang="en-US" sz="2400" dirty="0" err="1">
                <a:solidFill>
                  <a:srgbClr val="4BACC6"/>
                </a:solidFill>
              </a:rPr>
              <a:t>NSException</a:t>
            </a:r>
            <a:r>
              <a:rPr lang="en-US" sz="2400" dirty="0">
                <a:solidFill>
                  <a:srgbClr val="4BACC6"/>
                </a:solidFill>
              </a:rPr>
              <a:t> format:]</a:t>
            </a:r>
          </a:p>
          <a:p>
            <a:r>
              <a:rPr lang="en-US" sz="2400" dirty="0">
                <a:solidFill>
                  <a:srgbClr val="4BACC6"/>
                </a:solidFill>
              </a:rPr>
              <a:t>• </a:t>
            </a:r>
            <a:r>
              <a:rPr lang="en-US" sz="2400" dirty="0" err="1">
                <a:solidFill>
                  <a:srgbClr val="4BACC6"/>
                </a:solidFill>
              </a:rPr>
              <a:t>NSRunAlertPanel</a:t>
            </a:r>
            <a:endParaRPr lang="en-US" sz="24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81553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Whitebox</a:t>
            </a:r>
            <a:r>
              <a:rPr lang="en-US" dirty="0">
                <a:solidFill>
                  <a:srgbClr val="4BACC6"/>
                </a:solidFill>
              </a:rPr>
              <a:t> </a:t>
            </a:r>
            <a:r>
              <a:rPr lang="en-US" dirty="0" smtClean="0">
                <a:solidFill>
                  <a:srgbClr val="4BACC6"/>
                </a:solidFill>
              </a:rPr>
              <a:t>– Network &amp; Server Testing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Insufficient Transport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Proxy Simulator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SSL Checking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Pulling items out of streams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Web Service Testing</a:t>
            </a: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295400" cy="1295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981200" cy="10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8768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817533"/>
            <a:ext cx="1473200" cy="14732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139266" y="405384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403860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Proxying</a:t>
            </a:r>
            <a:r>
              <a:rPr lang="en-US" dirty="0" smtClean="0">
                <a:solidFill>
                  <a:srgbClr val="4BACC6"/>
                </a:solidFill>
              </a:rPr>
              <a:t> The Simulator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Network -&gt; Advanced -&gt; Proxies -&gt;</a:t>
            </a:r>
          </a:p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2432805" cy="393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14600"/>
            <a:ext cx="4524006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Proxying</a:t>
            </a:r>
            <a:r>
              <a:rPr lang="en-US" dirty="0" smtClean="0">
                <a:solidFill>
                  <a:srgbClr val="4BACC6"/>
                </a:solidFill>
              </a:rPr>
              <a:t> The Simulator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Network -&gt; Advanced -&gt; Proxies -&gt; Web Proxy &amp; Secure Web Proxy</a:t>
            </a:r>
          </a:p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5664200" cy="44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Proxying</a:t>
            </a:r>
            <a:r>
              <a:rPr lang="en-US" dirty="0" smtClean="0">
                <a:solidFill>
                  <a:srgbClr val="4BACC6"/>
                </a:solidFill>
              </a:rPr>
              <a:t> The Simulator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SSL Sucks =(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Get </a:t>
            </a:r>
            <a:r>
              <a:rPr lang="en-US" sz="2000" dirty="0">
                <a:solidFill>
                  <a:srgbClr val="4BACC6"/>
                </a:solidFill>
              </a:rPr>
              <a:t>B</a:t>
            </a:r>
            <a:r>
              <a:rPr lang="en-US" sz="2000" dirty="0" smtClean="0">
                <a:solidFill>
                  <a:srgbClr val="4BACC6"/>
                </a:solidFill>
              </a:rPr>
              <a:t>urp cert</a:t>
            </a:r>
          </a:p>
          <a:p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simulator needs the cert stored in the </a:t>
            </a:r>
            <a:r>
              <a:rPr lang="en-US" sz="2000" i="1" dirty="0">
                <a:solidFill>
                  <a:srgbClr val="4BACC6"/>
                </a:solidFill>
              </a:rPr>
              <a:t>~/Library/Application Support/iPhone Simulator/&lt;SDK version&gt;/Library/</a:t>
            </a:r>
            <a:r>
              <a:rPr lang="en-US" sz="2000" i="1" dirty="0" err="1">
                <a:solidFill>
                  <a:srgbClr val="4BACC6"/>
                </a:solidFill>
              </a:rPr>
              <a:t>Keychains</a:t>
            </a:r>
            <a:r>
              <a:rPr lang="en-US" sz="2000" i="1" dirty="0">
                <a:solidFill>
                  <a:srgbClr val="4BACC6"/>
                </a:solidFill>
              </a:rPr>
              <a:t>/</a:t>
            </a:r>
            <a:r>
              <a:rPr lang="en-US" sz="2000" dirty="0">
                <a:solidFill>
                  <a:srgbClr val="4BACC6"/>
                </a:solidFill>
              </a:rPr>
              <a:t> directory on your </a:t>
            </a:r>
            <a:r>
              <a:rPr lang="en-US" sz="2000" dirty="0" smtClean="0">
                <a:solidFill>
                  <a:srgbClr val="4BACC6"/>
                </a:solidFill>
              </a:rPr>
              <a:t>Mac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Use python script by Gotham Digital Science to add the cert to the </a:t>
            </a:r>
            <a:r>
              <a:rPr lang="en-US" sz="2000" dirty="0" err="1" smtClean="0">
                <a:solidFill>
                  <a:srgbClr val="4BACC6"/>
                </a:solidFill>
              </a:rPr>
              <a:t>db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  <a:hlinkClick r:id="rId2"/>
              </a:rPr>
              <a:t>https://</a:t>
            </a:r>
            <a:r>
              <a:rPr lang="en-US" sz="2000" dirty="0" err="1">
                <a:solidFill>
                  <a:srgbClr val="4BACC6"/>
                </a:solidFill>
                <a:hlinkClick r:id="rId2"/>
              </a:rPr>
              <a:t>github.com</a:t>
            </a:r>
            <a:r>
              <a:rPr lang="en-US" sz="2000" dirty="0">
                <a:solidFill>
                  <a:srgbClr val="4BACC6"/>
                </a:solidFill>
                <a:hlinkClick r:id="rId2"/>
              </a:rPr>
              <a:t>/</a:t>
            </a:r>
            <a:r>
              <a:rPr lang="en-US" sz="2000" dirty="0" err="1">
                <a:solidFill>
                  <a:srgbClr val="4BACC6"/>
                </a:solidFill>
                <a:hlinkClick r:id="rId2"/>
              </a:rPr>
              <a:t>GDSSecurity</a:t>
            </a:r>
            <a:r>
              <a:rPr lang="en-US" sz="2000" dirty="0">
                <a:solidFill>
                  <a:srgbClr val="4BACC6"/>
                </a:solidFill>
                <a:hlinkClick r:id="rId2"/>
              </a:rPr>
              <a:t>/Add-Trusted-Certificate-to-</a:t>
            </a:r>
            <a:r>
              <a:rPr lang="en-US" sz="2000" dirty="0" err="1">
                <a:solidFill>
                  <a:srgbClr val="4BACC6"/>
                </a:solidFill>
                <a:hlinkClick r:id="rId2"/>
              </a:rPr>
              <a:t>iOS</a:t>
            </a:r>
            <a:r>
              <a:rPr lang="en-US" sz="2000" dirty="0">
                <a:solidFill>
                  <a:srgbClr val="4BACC6"/>
                </a:solidFill>
                <a:hlinkClick r:id="rId2"/>
              </a:rPr>
              <a:t>-Simulator</a:t>
            </a:r>
            <a:endParaRPr lang="en-US" sz="20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python </a:t>
            </a:r>
            <a:r>
              <a:rPr lang="en-US" sz="2000" dirty="0" err="1">
                <a:solidFill>
                  <a:srgbClr val="FF0000"/>
                </a:solidFill>
              </a:rPr>
              <a:t>add_ca_to_iossim.py</a:t>
            </a:r>
            <a:r>
              <a:rPr lang="en-US" sz="2000" dirty="0">
                <a:solidFill>
                  <a:srgbClr val="4BACC6"/>
                </a:solidFill>
              </a:rPr>
              <a:t> </a:t>
            </a:r>
            <a:r>
              <a:rPr lang="en-US" sz="2000" dirty="0" err="1">
                <a:solidFill>
                  <a:srgbClr val="4BACC6"/>
                </a:solidFill>
              </a:rPr>
              <a:t>PortSwiggerCA.cer</a:t>
            </a:r>
            <a:r>
              <a:rPr lang="en-US" sz="2000" dirty="0">
                <a:solidFill>
                  <a:srgbClr val="4BACC6"/>
                </a:solidFill>
              </a:rPr>
              <a:t> </a:t>
            </a:r>
            <a:endParaRPr lang="en-US" sz="2000" dirty="0" smtClean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Blackbox</a:t>
            </a:r>
            <a:r>
              <a:rPr lang="en-US" dirty="0" smtClean="0">
                <a:solidFill>
                  <a:srgbClr val="4BACC6"/>
                </a:solidFill>
              </a:rPr>
              <a:t> Testing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6691" y="1422248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000" dirty="0" smtClean="0">
              <a:solidFill>
                <a:srgbClr val="4BACC6"/>
              </a:solidFill>
            </a:endParaRPr>
          </a:p>
        </p:txBody>
      </p:sp>
      <p:pic>
        <p:nvPicPr>
          <p:cNvPr id="9" name="Picture 156" descr="C:\Users\haddixj\Desktop\t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1" y="-533400"/>
            <a:ext cx="6359237" cy="8229600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87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Blackbox</a:t>
            </a:r>
            <a:r>
              <a:rPr lang="en-US" dirty="0" smtClean="0">
                <a:solidFill>
                  <a:srgbClr val="4BACC6"/>
                </a:solidFill>
              </a:rPr>
              <a:t>– Client-Side Testing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 smtClean="0">
                <a:solidFill>
                  <a:srgbClr val="4BACC6"/>
                </a:solidFill>
              </a:rPr>
              <a:t>Jealbreak</a:t>
            </a:r>
            <a:r>
              <a:rPr lang="en-US" sz="2000" dirty="0" smtClean="0">
                <a:solidFill>
                  <a:srgbClr val="4BACC6"/>
                </a:solidFill>
              </a:rPr>
              <a:t> and install </a:t>
            </a:r>
            <a:r>
              <a:rPr lang="en-US" sz="2000" dirty="0" err="1" smtClean="0">
                <a:solidFill>
                  <a:srgbClr val="4BACC6"/>
                </a:solidFill>
              </a:rPr>
              <a:t>Cydia</a:t>
            </a:r>
            <a:r>
              <a:rPr lang="en-US" sz="2000" dirty="0" smtClean="0">
                <a:solidFill>
                  <a:srgbClr val="4BACC6"/>
                </a:solidFill>
              </a:rPr>
              <a:t> Package manager</a:t>
            </a:r>
          </a:p>
          <a:p>
            <a:r>
              <a:rPr lang="en-US" sz="2000" dirty="0">
                <a:solidFill>
                  <a:srgbClr val="4BACC6"/>
                </a:solidFill>
              </a:rPr>
              <a:t>Identify application </a:t>
            </a:r>
            <a:r>
              <a:rPr lang="en-US" sz="2000" dirty="0" smtClean="0">
                <a:solidFill>
                  <a:srgbClr val="4BACC6"/>
                </a:solidFill>
              </a:rPr>
              <a:t>directories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Obtain app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Parse out some server information</a:t>
            </a: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Install  proxy certificate on phone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Proxy phone</a:t>
            </a:r>
          </a:p>
          <a:p>
            <a:r>
              <a:rPr lang="en-US" sz="2000" dirty="0">
                <a:solidFill>
                  <a:srgbClr val="4BACC6"/>
                </a:solidFill>
              </a:rPr>
              <a:t>A</a:t>
            </a:r>
            <a:r>
              <a:rPr lang="en-US" sz="2000" dirty="0" smtClean="0">
                <a:solidFill>
                  <a:srgbClr val="4BACC6"/>
                </a:solidFill>
              </a:rPr>
              <a:t>dditional tools</a:t>
            </a:r>
          </a:p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0"/>
            <a:ext cx="12954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1816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156200"/>
            <a:ext cx="1473200" cy="14732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148840" y="4663440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What does an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Application Look Like?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9530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4BACC6"/>
                </a:solidFill>
              </a:rPr>
              <a:t>iOS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smtClean="0">
                <a:solidFill>
                  <a:srgbClr val="4BACC6"/>
                </a:solidFill>
              </a:rPr>
              <a:t>Applications:</a:t>
            </a:r>
            <a:endParaRPr lang="en-US" sz="2400" dirty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In Development </a:t>
            </a:r>
            <a:r>
              <a:rPr lang="en-US" sz="2000" dirty="0">
                <a:solidFill>
                  <a:srgbClr val="4BACC6"/>
                </a:solidFill>
              </a:rPr>
              <a:t>with Apple SDK </a:t>
            </a:r>
            <a:r>
              <a:rPr lang="en-US" sz="2000" dirty="0" err="1" smtClean="0">
                <a:solidFill>
                  <a:srgbClr val="4BACC6"/>
                </a:solidFill>
              </a:rPr>
              <a:t>Xcode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  <a:endParaRPr lang="en-US" sz="2000" dirty="0">
              <a:solidFill>
                <a:srgbClr val="4BACC6"/>
              </a:solidFill>
            </a:endParaRPr>
          </a:p>
          <a:p>
            <a:pPr lvl="2"/>
            <a:r>
              <a:rPr lang="en-US" sz="1800" dirty="0">
                <a:solidFill>
                  <a:srgbClr val="4BACC6"/>
                </a:solidFill>
              </a:rPr>
              <a:t>Distributed as </a:t>
            </a:r>
            <a:r>
              <a:rPr lang="en-US" sz="1800" dirty="0" err="1">
                <a:solidFill>
                  <a:srgbClr val="4BACC6"/>
                </a:solidFill>
              </a:rPr>
              <a:t>XCode</a:t>
            </a:r>
            <a:r>
              <a:rPr lang="en-US" sz="1800" dirty="0">
                <a:solidFill>
                  <a:srgbClr val="4BACC6"/>
                </a:solidFill>
              </a:rPr>
              <a:t> Project </a:t>
            </a:r>
            <a:r>
              <a:rPr lang="en-US" sz="1800" dirty="0" smtClean="0">
                <a:solidFill>
                  <a:srgbClr val="4BACC6"/>
                </a:solidFill>
              </a:rPr>
              <a:t>Folders</a:t>
            </a:r>
            <a:endParaRPr lang="en-US" sz="2000" dirty="0" smtClean="0">
              <a:solidFill>
                <a:srgbClr val="4BACC6"/>
              </a:solidFill>
            </a:endParaRPr>
          </a:p>
          <a:p>
            <a:pPr lvl="1"/>
            <a:r>
              <a:rPr lang="en-US" sz="2000" dirty="0" smtClean="0">
                <a:solidFill>
                  <a:srgbClr val="4BACC6"/>
                </a:solidFill>
              </a:rPr>
              <a:t>Compiled and deployed through the app store:</a:t>
            </a:r>
          </a:p>
          <a:p>
            <a:pPr lvl="2"/>
            <a:r>
              <a:rPr lang="en-US" sz="1600" dirty="0" smtClean="0">
                <a:solidFill>
                  <a:srgbClr val="4BACC6"/>
                </a:solidFill>
              </a:rPr>
              <a:t>Compiled as ARM</a:t>
            </a:r>
          </a:p>
          <a:p>
            <a:pPr lvl="2"/>
            <a:r>
              <a:rPr lang="en-US" sz="1600" dirty="0" smtClean="0">
                <a:solidFill>
                  <a:srgbClr val="4BACC6"/>
                </a:solidFill>
              </a:rPr>
              <a:t>Distributed </a:t>
            </a:r>
            <a:r>
              <a:rPr lang="en-US" sz="1600" dirty="0">
                <a:solidFill>
                  <a:srgbClr val="4BACC6"/>
                </a:solidFill>
              </a:rPr>
              <a:t>as “.</a:t>
            </a:r>
            <a:r>
              <a:rPr lang="en-US" sz="1600" dirty="0" err="1">
                <a:solidFill>
                  <a:srgbClr val="4BACC6"/>
                </a:solidFill>
              </a:rPr>
              <a:t>ipa</a:t>
            </a:r>
            <a:r>
              <a:rPr lang="en-US" sz="1600" dirty="0">
                <a:solidFill>
                  <a:srgbClr val="4BACC6"/>
                </a:solidFill>
              </a:rPr>
              <a:t>” files</a:t>
            </a:r>
          </a:p>
          <a:p>
            <a:pPr lvl="2"/>
            <a:r>
              <a:rPr lang="en-US" sz="1800" dirty="0" smtClean="0">
                <a:solidFill>
                  <a:srgbClr val="4BACC6"/>
                </a:solidFill>
              </a:rPr>
              <a:t>zip files containing app resources and ARM executable</a:t>
            </a:r>
            <a:endParaRPr lang="en-US" sz="1800" dirty="0">
              <a:solidFill>
                <a:srgbClr val="4BACC6"/>
              </a:solidFill>
            </a:endParaRPr>
          </a:p>
          <a:p>
            <a:r>
              <a:rPr lang="en-US" sz="2400" dirty="0" smtClean="0">
                <a:solidFill>
                  <a:srgbClr val="4BACC6"/>
                </a:solidFill>
              </a:rPr>
              <a:t>Deployed </a:t>
            </a:r>
            <a:r>
              <a:rPr lang="en-US" sz="2400" dirty="0">
                <a:solidFill>
                  <a:srgbClr val="4BACC6"/>
                </a:solidFill>
              </a:rPr>
              <a:t>as “.app” directories</a:t>
            </a:r>
          </a:p>
          <a:p>
            <a:r>
              <a:rPr lang="en-US" sz="2400" dirty="0">
                <a:solidFill>
                  <a:srgbClr val="4BACC6"/>
                </a:solidFill>
              </a:rPr>
              <a:t>Executable code is: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encrypted with </a:t>
            </a:r>
            <a:r>
              <a:rPr lang="en-US" sz="2000" dirty="0" err="1">
                <a:solidFill>
                  <a:srgbClr val="4BACC6"/>
                </a:solidFill>
              </a:rPr>
              <a:t>FairPlay</a:t>
            </a:r>
            <a:r>
              <a:rPr lang="en-US" sz="2000" dirty="0">
                <a:solidFill>
                  <a:srgbClr val="4BACC6"/>
                </a:solidFill>
              </a:rPr>
              <a:t> DRM (AES)</a:t>
            </a:r>
          </a:p>
          <a:p>
            <a:pPr lvl="1"/>
            <a:r>
              <a:rPr lang="en-US" sz="2000" dirty="0">
                <a:solidFill>
                  <a:srgbClr val="4BACC6"/>
                </a:solidFill>
              </a:rPr>
              <a:t>signed with Apple’s signature</a:t>
            </a:r>
          </a:p>
          <a:p>
            <a:pPr lvl="1"/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4" name="Picture 2" descr="http://mshahphotography.com/wp-content/uploads/2011/05/WinZip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8403"/>
            <a:ext cx="1401797" cy="14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057196" cy="205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5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rgbClr val="4BACC6"/>
                </a:solidFill>
              </a:rPr>
              <a:t>Blackbox</a:t>
            </a:r>
            <a:r>
              <a:rPr lang="en-US" dirty="0" smtClean="0">
                <a:solidFill>
                  <a:srgbClr val="4BACC6"/>
                </a:solidFill>
              </a:rPr>
              <a:t> Environment Setup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600200"/>
            <a:ext cx="7772400" cy="4572000"/>
          </a:xfrm>
          <a:prstGeom prst="rect">
            <a:avLst/>
          </a:prstGeom>
        </p:spPr>
        <p:txBody>
          <a:bodyPr numCol="2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2000" dirty="0" smtClean="0">
                <a:solidFill>
                  <a:srgbClr val="4BACC6"/>
                </a:solidFill>
              </a:rPr>
              <a:t>Tool List:</a:t>
            </a:r>
          </a:p>
          <a:p>
            <a:r>
              <a:rPr lang="en-US" sz="1800" dirty="0" smtClean="0">
                <a:solidFill>
                  <a:srgbClr val="4BACC6"/>
                </a:solidFill>
              </a:rPr>
              <a:t>Your Phone:</a:t>
            </a: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Jailbreak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Ios_analyze.pl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Mac-robber and log2timeline</a:t>
            </a: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Command Line Knowledge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Crackulous</a:t>
            </a:r>
            <a:r>
              <a:rPr lang="en-US" sz="1800" dirty="0" smtClean="0">
                <a:solidFill>
                  <a:srgbClr val="4BACC6"/>
                </a:solidFill>
              </a:rPr>
              <a:t>, </a:t>
            </a:r>
            <a:r>
              <a:rPr lang="en-US" sz="1800" dirty="0" err="1" smtClean="0">
                <a:solidFill>
                  <a:srgbClr val="4BACC6"/>
                </a:solidFill>
              </a:rPr>
              <a:t>appcrack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Appswitch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Cycript</a:t>
            </a:r>
            <a:endParaRPr lang="en-US" sz="1800" dirty="0" smtClean="0">
              <a:solidFill>
                <a:srgbClr val="4BACC6"/>
              </a:solidFill>
            </a:endParaRPr>
          </a:p>
          <a:p>
            <a:r>
              <a:rPr lang="en-US" sz="2200" dirty="0" smtClean="0">
                <a:solidFill>
                  <a:srgbClr val="4BACC6"/>
                </a:solidFill>
              </a:rPr>
              <a:t>Your PC: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Nmap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Netcat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Burp</a:t>
            </a:r>
          </a:p>
          <a:p>
            <a:pPr lvl="1"/>
            <a:r>
              <a:rPr lang="en-US" sz="1800" dirty="0" smtClean="0">
                <a:solidFill>
                  <a:srgbClr val="4BACC6"/>
                </a:solidFill>
              </a:rPr>
              <a:t>SQLite Manager</a:t>
            </a:r>
          </a:p>
          <a:p>
            <a:pPr lvl="1"/>
            <a:r>
              <a:rPr lang="en-US" sz="1800" dirty="0" err="1" smtClean="0">
                <a:solidFill>
                  <a:srgbClr val="4BACC6"/>
                </a:solidFill>
              </a:rPr>
              <a:t>FuzzDB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r>
              <a:rPr lang="en-US" sz="1800" smtClean="0">
                <a:solidFill>
                  <a:srgbClr val="4BACC6"/>
                </a:solidFill>
              </a:rPr>
              <a:t>IDA Pro</a:t>
            </a:r>
            <a:endParaRPr lang="en-US" sz="1800" dirty="0" smtClean="0">
              <a:solidFill>
                <a:srgbClr val="4BACC6"/>
              </a:solidFill>
            </a:endParaRPr>
          </a:p>
          <a:p>
            <a:pPr lvl="1"/>
            <a:endParaRPr lang="en-US" sz="1800" dirty="0" smtClean="0">
              <a:solidFill>
                <a:srgbClr val="4BACC6"/>
              </a:solidFill>
            </a:endParaRPr>
          </a:p>
          <a:p>
            <a:pPr lvl="1"/>
            <a:endParaRPr lang="en-US" sz="1800" dirty="0" smtClean="0">
              <a:solidFill>
                <a:srgbClr val="4BACC6"/>
              </a:solidFill>
            </a:endParaRPr>
          </a:p>
          <a:p>
            <a:pPr lvl="1"/>
            <a:endParaRPr lang="en-US" sz="1200" dirty="0" smtClean="0">
              <a:solidFill>
                <a:srgbClr val="4BACC6"/>
              </a:solidFill>
            </a:endParaRPr>
          </a:p>
          <a:p>
            <a:pPr lvl="1"/>
            <a:endParaRPr lang="en-US" sz="1200" dirty="0">
              <a:solidFill>
                <a:srgbClr val="4BACC6"/>
              </a:solidFill>
            </a:endParaRPr>
          </a:p>
          <a:p>
            <a:endParaRPr lang="en-US" sz="16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BACC6"/>
                </a:solidFill>
              </a:rPr>
              <a:t>Jailbreaking</a:t>
            </a:r>
            <a:r>
              <a:rPr lang="en-US" dirty="0" smtClean="0">
                <a:solidFill>
                  <a:srgbClr val="4BACC6"/>
                </a:solidFill>
              </a:rPr>
              <a:t> a Device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4BACC6"/>
                </a:solidFill>
              </a:rPr>
              <a:t>Jailbreaking</a:t>
            </a:r>
            <a:r>
              <a:rPr lang="en-US" dirty="0" smtClean="0">
                <a:solidFill>
                  <a:srgbClr val="4BACC6"/>
                </a:solidFill>
              </a:rPr>
              <a:t> is the act of using an exploit (or a combination of exploits) on the </a:t>
            </a:r>
            <a:r>
              <a:rPr lang="en-US" dirty="0" err="1" smtClean="0">
                <a:solidFill>
                  <a:srgbClr val="4BACC6"/>
                </a:solidFill>
              </a:rPr>
              <a:t>idevice</a:t>
            </a:r>
            <a:r>
              <a:rPr lang="en-US" dirty="0" smtClean="0">
                <a:solidFill>
                  <a:srgbClr val="4BACC6"/>
                </a:solidFill>
              </a:rPr>
              <a:t> to break out of the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jail and allow for custom access to the phones OS. </a:t>
            </a:r>
          </a:p>
          <a:p>
            <a:pPr marL="0" indent="0">
              <a:buNone/>
            </a:pPr>
            <a:endParaRPr lang="en-US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BACC6"/>
                </a:solidFill>
              </a:rPr>
              <a:t>Malware can do this silently…</a:t>
            </a:r>
          </a:p>
          <a:p>
            <a:pPr marL="0" indent="0">
              <a:buNone/>
            </a:pPr>
            <a:endParaRPr lang="en-US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BACC6"/>
                </a:solidFill>
              </a:rPr>
              <a:t>Back to FreeBSD!</a:t>
            </a:r>
            <a:endParaRPr lang="en-US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BACC6"/>
                </a:solidFill>
              </a:rPr>
              <a:t>Jailbreaking</a:t>
            </a:r>
            <a:r>
              <a:rPr lang="en-US" dirty="0" smtClean="0">
                <a:solidFill>
                  <a:srgbClr val="4BACC6"/>
                </a:solidFill>
              </a:rPr>
              <a:t> a Device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Consumer level jailbreaks </a:t>
            </a:r>
            <a:r>
              <a:rPr lang="en-US" sz="2800" dirty="0" err="1" smtClean="0">
                <a:solidFill>
                  <a:srgbClr val="4BACC6"/>
                </a:solidFill>
              </a:rPr>
              <a:t>automagically</a:t>
            </a:r>
            <a:r>
              <a:rPr lang="en-US" sz="2800" dirty="0" smtClean="0">
                <a:solidFill>
                  <a:srgbClr val="4BACC6"/>
                </a:solidFill>
              </a:rPr>
              <a:t> set up SSH</a:t>
            </a:r>
          </a:p>
          <a:p>
            <a:pPr marL="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Username: root</a:t>
            </a:r>
            <a:endParaRPr lang="en-US" sz="2800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Password: alpine</a:t>
            </a:r>
          </a:p>
          <a:p>
            <a:pPr marL="0" indent="0">
              <a:buNone/>
            </a:pPr>
            <a:endParaRPr lang="en-US" sz="2800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Find your phones IP from the Settings -&gt; </a:t>
            </a:r>
            <a:r>
              <a:rPr lang="en-US" sz="2800" dirty="0" err="1" smtClean="0">
                <a:solidFill>
                  <a:srgbClr val="4BACC6"/>
                </a:solidFill>
              </a:rPr>
              <a:t>Wifi</a:t>
            </a:r>
            <a:r>
              <a:rPr lang="en-US" sz="2800" dirty="0" smtClean="0">
                <a:solidFill>
                  <a:srgbClr val="4BACC6"/>
                </a:solidFill>
              </a:rPr>
              <a:t> -&gt; more options menu</a:t>
            </a:r>
            <a:endParaRPr lang="en-US" sz="2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SSH Access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362200"/>
            <a:ext cx="8305800" cy="399336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2400" dirty="0">
              <a:solidFill>
                <a:srgbClr val="4BAC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282700"/>
            <a:ext cx="71374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Installing Cert on Device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6764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BACC6"/>
                </a:solidFill>
              </a:rPr>
              <a:t>Export burp .</a:t>
            </a:r>
            <a:r>
              <a:rPr lang="en-US" dirty="0" err="1" smtClean="0">
                <a:solidFill>
                  <a:srgbClr val="4BACC6"/>
                </a:solidFill>
              </a:rPr>
              <a:t>cer</a:t>
            </a:r>
            <a:r>
              <a:rPr lang="en-US" dirty="0" smtClean="0">
                <a:solidFill>
                  <a:srgbClr val="4BACC6"/>
                </a:solidFill>
              </a:rPr>
              <a:t> file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BACC6"/>
                </a:solidFill>
              </a:rPr>
              <a:t>Email to yourself</a:t>
            </a:r>
            <a:br>
              <a:rPr lang="en-US" dirty="0" smtClean="0">
                <a:solidFill>
                  <a:srgbClr val="4BACC6"/>
                </a:solidFill>
              </a:rPr>
            </a:br>
            <a:r>
              <a:rPr lang="en-US" dirty="0" smtClean="0">
                <a:solidFill>
                  <a:srgbClr val="4BACC6"/>
                </a:solidFill>
              </a:rPr>
              <a:t>access using safari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BACC6"/>
                </a:solidFill>
              </a:rPr>
              <a:t>Accept certificate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76400"/>
            <a:ext cx="471727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Obtain App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2000" dirty="0" err="1" smtClean="0">
                <a:solidFill>
                  <a:srgbClr val="4BACC6"/>
                </a:solidFill>
              </a:rPr>
              <a:t>BlackBox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Get from app store or customer ad-hoc distribution:</a:t>
            </a:r>
          </a:p>
          <a:p>
            <a:pPr lvl="1"/>
            <a:r>
              <a:rPr lang="en-US" sz="1800" dirty="0">
                <a:solidFill>
                  <a:srgbClr val="4BACC6"/>
                </a:solidFill>
              </a:rPr>
              <a:t>App Store binaries are encrypted </a:t>
            </a:r>
          </a:p>
          <a:p>
            <a:pPr lvl="2"/>
            <a:r>
              <a:rPr lang="en-US" sz="1800" dirty="0">
                <a:solidFill>
                  <a:srgbClr val="4BACC6"/>
                </a:solidFill>
              </a:rPr>
              <a:t>Manual decryption </a:t>
            </a:r>
          </a:p>
          <a:p>
            <a:pPr lvl="3"/>
            <a:r>
              <a:rPr lang="en-US" sz="1600" dirty="0">
                <a:solidFill>
                  <a:srgbClr val="4BACC6"/>
                </a:solidFill>
              </a:rPr>
              <a:t>Use debugger, breakpoint EP, let loader decrypt, dump decrypted image </a:t>
            </a:r>
          </a:p>
          <a:p>
            <a:pPr lvl="4"/>
            <a:r>
              <a:rPr lang="en-US" sz="1400" dirty="0">
                <a:solidFill>
                  <a:srgbClr val="4BACC6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4BACC6"/>
                </a:solidFill>
                <a:hlinkClick r:id="rId2"/>
              </a:rPr>
              <a:t>dvlabs.tippingpoint.com/blog/2009/03/06/reverse-engineering-iphone-appstore-binaries</a:t>
            </a:r>
            <a:endParaRPr lang="en-US" sz="1400" dirty="0" smtClean="0">
              <a:solidFill>
                <a:srgbClr val="4BACC6"/>
              </a:solidFill>
            </a:endParaRPr>
          </a:p>
          <a:p>
            <a:pPr lvl="4"/>
            <a:r>
              <a:rPr lang="en-US" sz="1400" dirty="0">
                <a:solidFill>
                  <a:srgbClr val="4BACC6"/>
                </a:solidFill>
                <a:hlinkClick r:id="rId3"/>
              </a:rPr>
              <a:t>http://pauldotcom.com/wiki/index.php/Episode226</a:t>
            </a:r>
            <a:endParaRPr lang="en-US" sz="1400" dirty="0">
              <a:solidFill>
                <a:srgbClr val="4BACC6"/>
              </a:solidFill>
            </a:endParaRPr>
          </a:p>
          <a:p>
            <a:r>
              <a:rPr lang="en-US" sz="1800" dirty="0">
                <a:solidFill>
                  <a:srgbClr val="4BACC6"/>
                </a:solidFill>
              </a:rPr>
              <a:t>Automated</a:t>
            </a:r>
            <a:r>
              <a:rPr lang="en-US" sz="1200" dirty="0">
                <a:solidFill>
                  <a:srgbClr val="4BACC6"/>
                </a:solidFill>
              </a:rPr>
              <a:t> </a:t>
            </a:r>
          </a:p>
          <a:p>
            <a:pPr lvl="1"/>
            <a:r>
              <a:rPr lang="en-US" sz="1600" dirty="0" err="1" smtClean="0">
                <a:solidFill>
                  <a:srgbClr val="4BACC6"/>
                </a:solidFill>
              </a:rPr>
              <a:t>Crackulous</a:t>
            </a:r>
            <a:r>
              <a:rPr lang="en-US" sz="1600" dirty="0" smtClean="0">
                <a:solidFill>
                  <a:srgbClr val="4BACC6"/>
                </a:solidFill>
              </a:rPr>
              <a:t> or </a:t>
            </a:r>
            <a:r>
              <a:rPr lang="en-US" sz="1600" dirty="0" err="1">
                <a:solidFill>
                  <a:srgbClr val="4BACC6"/>
                </a:solidFill>
              </a:rPr>
              <a:t>AppCrack</a:t>
            </a:r>
            <a:r>
              <a:rPr lang="en-US" sz="1600" dirty="0">
                <a:solidFill>
                  <a:srgbClr val="4BACC6"/>
                </a:solidFill>
              </a:rPr>
              <a:t> </a:t>
            </a:r>
            <a:endParaRPr lang="en-US" sz="1600" dirty="0" smtClean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Automate removing DRM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Can be transferred between devices</a:t>
            </a: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Then IDA w/ARM can then disassemble </a:t>
            </a:r>
          </a:p>
          <a:p>
            <a:pPr lvl="1"/>
            <a:endParaRPr lang="en-US" sz="16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Identify App Directories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67640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>
              <a:solidFill>
                <a:srgbClr val="4BACC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838200" cy="4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1327" y="24453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4BACC6"/>
                </a:solidFill>
              </a:rPr>
              <a:t>3</a:t>
            </a:r>
            <a:r>
              <a:rPr lang="en-US" sz="2800" baseline="30000" dirty="0" smtClean="0">
                <a:solidFill>
                  <a:srgbClr val="4BACC6"/>
                </a:solidFill>
              </a:rPr>
              <a:t>rd</a:t>
            </a:r>
            <a:r>
              <a:rPr lang="en-US" sz="2800" dirty="0" smtClean="0">
                <a:solidFill>
                  <a:srgbClr val="4BACC6"/>
                </a:solidFill>
              </a:rPr>
              <a:t> party Applications are stored in:</a:t>
            </a:r>
          </a:p>
          <a:p>
            <a:endParaRPr lang="en-US" sz="2800" dirty="0">
              <a:solidFill>
                <a:srgbClr val="4BACC6"/>
              </a:solidFill>
            </a:endParaRPr>
          </a:p>
          <a:p>
            <a:r>
              <a:rPr lang="en-US" sz="2800" dirty="0" smtClean="0">
                <a:solidFill>
                  <a:srgbClr val="4BACC6"/>
                </a:solidFill>
              </a:rPr>
              <a:t>/private/</a:t>
            </a:r>
            <a:r>
              <a:rPr lang="en-US" sz="2800" dirty="0" err="1" smtClean="0">
                <a:solidFill>
                  <a:srgbClr val="4BACC6"/>
                </a:solidFill>
              </a:rPr>
              <a:t>var</a:t>
            </a:r>
            <a:r>
              <a:rPr lang="en-US" sz="2800" dirty="0" smtClean="0">
                <a:solidFill>
                  <a:srgbClr val="4BACC6"/>
                </a:solidFill>
              </a:rPr>
              <a:t>/mobile/Applications/$</a:t>
            </a:r>
            <a:r>
              <a:rPr lang="en-US" sz="2800" dirty="0" err="1" smtClean="0">
                <a:solidFill>
                  <a:srgbClr val="4BACC6"/>
                </a:solidFill>
              </a:rPr>
              <a:t>appId</a:t>
            </a:r>
            <a:r>
              <a:rPr lang="en-US" sz="2800" dirty="0" smtClean="0">
                <a:solidFill>
                  <a:srgbClr val="4BACC6"/>
                </a:solidFill>
              </a:rPr>
              <a:t>/</a:t>
            </a:r>
            <a:endParaRPr lang="en-US" sz="2200" dirty="0" smtClean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457200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Parsing Out Server Calls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4BACC6"/>
                </a:solidFill>
              </a:rPr>
              <a:t>Strings and </a:t>
            </a:r>
            <a:r>
              <a:rPr lang="en-US" sz="2400" dirty="0" err="1" smtClean="0">
                <a:solidFill>
                  <a:srgbClr val="4BACC6"/>
                </a:solidFill>
              </a:rPr>
              <a:t>grep</a:t>
            </a:r>
            <a:r>
              <a:rPr lang="en-US" sz="2400" dirty="0" smtClean="0">
                <a:solidFill>
                  <a:srgbClr val="4BACC6"/>
                </a:solidFill>
              </a:rPr>
              <a:t>!</a:t>
            </a:r>
          </a:p>
          <a:p>
            <a:r>
              <a:rPr lang="en-US" sz="2400" dirty="0" smtClean="0">
                <a:solidFill>
                  <a:srgbClr val="4BACC6"/>
                </a:solidFill>
              </a:rPr>
              <a:t>unzip </a:t>
            </a:r>
            <a:r>
              <a:rPr lang="en-US" sz="2400" dirty="0">
                <a:solidFill>
                  <a:srgbClr val="4BACC6"/>
                </a:solidFill>
              </a:rPr>
              <a:t>.</a:t>
            </a:r>
            <a:r>
              <a:rPr lang="en-US" sz="2400" dirty="0" err="1">
                <a:solidFill>
                  <a:srgbClr val="4BACC6"/>
                </a:solidFill>
              </a:rPr>
              <a:t>ipa</a:t>
            </a:r>
            <a:r>
              <a:rPr lang="en-US" sz="2400" dirty="0">
                <a:solidFill>
                  <a:srgbClr val="4BACC6"/>
                </a:solidFill>
              </a:rPr>
              <a:t> </a:t>
            </a:r>
            <a:r>
              <a:rPr lang="en-US" sz="2400" dirty="0" smtClean="0">
                <a:solidFill>
                  <a:srgbClr val="4BACC6"/>
                </a:solidFill>
              </a:rPr>
              <a:t>files</a:t>
            </a:r>
          </a:p>
          <a:p>
            <a:r>
              <a:rPr lang="en-US" sz="2400" dirty="0" smtClean="0">
                <a:solidFill>
                  <a:srgbClr val="4BACC6"/>
                </a:solidFill>
              </a:rPr>
              <a:t>Finds </a:t>
            </a:r>
            <a:r>
              <a:rPr lang="en-US" sz="2400" dirty="0">
                <a:solidFill>
                  <a:srgbClr val="4BACC6"/>
                </a:solidFill>
              </a:rPr>
              <a:t>all </a:t>
            </a:r>
            <a:r>
              <a:rPr lang="en-US" sz="2400" dirty="0" smtClean="0">
                <a:solidFill>
                  <a:srgbClr val="4BACC6"/>
                </a:solidFill>
              </a:rPr>
              <a:t>the </a:t>
            </a:r>
            <a:r>
              <a:rPr lang="en-US" sz="2400" dirty="0">
                <a:solidFill>
                  <a:srgbClr val="4BACC6"/>
                </a:solidFill>
              </a:rPr>
              <a:t>strings in the app </a:t>
            </a:r>
            <a:r>
              <a:rPr lang="en-US" sz="2400" dirty="0" smtClean="0">
                <a:solidFill>
                  <a:srgbClr val="4BACC6"/>
                </a:solidFill>
              </a:rPr>
              <a:t>binary:</a:t>
            </a: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looks </a:t>
            </a:r>
            <a:r>
              <a:rPr lang="en-US" sz="2400" dirty="0">
                <a:solidFill>
                  <a:srgbClr val="4BACC6"/>
                </a:solidFill>
              </a:rPr>
              <a:t>for URLs, hostnames, URL parts and function </a:t>
            </a:r>
            <a:r>
              <a:rPr lang="en-US" sz="2400" dirty="0" smtClean="0">
                <a:solidFill>
                  <a:srgbClr val="4BACC6"/>
                </a:solidFill>
              </a:rPr>
              <a:t>names</a:t>
            </a:r>
          </a:p>
          <a:p>
            <a:pPr lvl="1"/>
            <a:r>
              <a:rPr lang="en-US" sz="2400" dirty="0" smtClean="0">
                <a:solidFill>
                  <a:srgbClr val="4BACC6"/>
                </a:solidFill>
              </a:rPr>
              <a:t>Not exhaustive, </a:t>
            </a:r>
            <a:r>
              <a:rPr lang="en-US" sz="2400" dirty="0" err="1" smtClean="0">
                <a:solidFill>
                  <a:srgbClr val="4BACC6"/>
                </a:solidFill>
              </a:rPr>
              <a:t>whitebox</a:t>
            </a:r>
            <a:r>
              <a:rPr lang="en-US" sz="2400" dirty="0" smtClean="0">
                <a:solidFill>
                  <a:srgbClr val="4BACC6"/>
                </a:solidFill>
              </a:rPr>
              <a:t> methods give you more.</a:t>
            </a:r>
          </a:p>
          <a:p>
            <a:pPr marL="454914" lvl="1" indent="0">
              <a:buNone/>
            </a:pPr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Monitoring the File System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So what if a file is created for temporary storage and then deleted?</a:t>
            </a: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Mac-robber</a:t>
            </a:r>
          </a:p>
          <a:p>
            <a:pPr marL="68580" indent="0">
              <a:buNone/>
            </a:pPr>
            <a:endParaRPr lang="en-US" sz="1400" dirty="0" smtClean="0">
              <a:solidFill>
                <a:srgbClr val="4BACC6"/>
              </a:solidFill>
            </a:endParaRPr>
          </a:p>
          <a:p>
            <a:pPr marL="68580" indent="0">
              <a:buNone/>
            </a:pPr>
            <a:r>
              <a:rPr lang="en-US" sz="1400" dirty="0" smtClean="0">
                <a:solidFill>
                  <a:srgbClr val="4BACC6"/>
                </a:solidFill>
              </a:rPr>
              <a:t>“mac-robber</a:t>
            </a:r>
            <a:r>
              <a:rPr lang="en-US" sz="1400" dirty="0">
                <a:solidFill>
                  <a:srgbClr val="4BACC6"/>
                </a:solidFill>
              </a:rPr>
              <a:t> is a digital investigation tool that collects data from allocated files in a mounted file system. This is useful during incident response when analyzing a live system or when analyzing a dead system in a lab. The data can be used by the </a:t>
            </a:r>
            <a:r>
              <a:rPr lang="en-US" sz="1400" dirty="0" err="1">
                <a:solidFill>
                  <a:srgbClr val="4BACC6"/>
                </a:solidFill>
              </a:rPr>
              <a:t>mactime</a:t>
            </a:r>
            <a:r>
              <a:rPr lang="en-US" sz="1400" dirty="0">
                <a:solidFill>
                  <a:srgbClr val="4BACC6"/>
                </a:solidFill>
              </a:rPr>
              <a:t> tool in </a:t>
            </a:r>
            <a:r>
              <a:rPr lang="en-US" sz="1400" dirty="0">
                <a:solidFill>
                  <a:srgbClr val="4BACC6"/>
                </a:solidFill>
                <a:hlinkClick r:id="rId2"/>
              </a:rPr>
              <a:t>The Sleuth Kit</a:t>
            </a:r>
            <a:r>
              <a:rPr lang="en-US" sz="1400" dirty="0">
                <a:solidFill>
                  <a:srgbClr val="4BACC6"/>
                </a:solidFill>
              </a:rPr>
              <a:t> to make a timeline of file activity. </a:t>
            </a:r>
            <a:r>
              <a:rPr lang="en-US" sz="1400" dirty="0" err="1">
                <a:solidFill>
                  <a:srgbClr val="4BACC6"/>
                </a:solidFill>
              </a:rPr>
              <a:t>Themac</a:t>
            </a:r>
            <a:r>
              <a:rPr lang="en-US" sz="1400" dirty="0">
                <a:solidFill>
                  <a:srgbClr val="4BACC6"/>
                </a:solidFill>
              </a:rPr>
              <a:t>-robber tool is based on the grave-robber tool from </a:t>
            </a:r>
            <a:r>
              <a:rPr lang="en-US" sz="1400" dirty="0">
                <a:solidFill>
                  <a:srgbClr val="4BACC6"/>
                </a:solidFill>
                <a:hlinkClick r:id="rId3"/>
              </a:rPr>
              <a:t>TCT</a:t>
            </a:r>
            <a:r>
              <a:rPr lang="en-US" sz="1400" dirty="0">
                <a:solidFill>
                  <a:srgbClr val="4BACC6"/>
                </a:solidFill>
              </a:rPr>
              <a:t> and is written in C instead of Perl.</a:t>
            </a:r>
          </a:p>
          <a:p>
            <a:pPr marL="68580" indent="0">
              <a:buNone/>
            </a:pPr>
            <a:endParaRPr lang="en-US" sz="1600" dirty="0" smtClean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Log Monitoring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You can compile custom C code to interface with apples </a:t>
            </a:r>
            <a:r>
              <a:rPr lang="en-US" sz="2000" dirty="0" err="1" smtClean="0">
                <a:solidFill>
                  <a:srgbClr val="4BACC6"/>
                </a:solidFill>
              </a:rPr>
              <a:t>syslogd</a:t>
            </a:r>
            <a:r>
              <a:rPr lang="en-US" sz="2000" dirty="0" smtClean="0">
                <a:solidFill>
                  <a:srgbClr val="4BACC6"/>
                </a:solidFill>
              </a:rPr>
              <a:t> (ASL) or…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You can use a $1 app called </a:t>
            </a:r>
            <a:r>
              <a:rPr lang="en-US" sz="2000" dirty="0" err="1" smtClean="0">
                <a:solidFill>
                  <a:srgbClr val="4BACC6"/>
                </a:solidFill>
              </a:rPr>
              <a:t>appswitch</a:t>
            </a: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86000"/>
            <a:ext cx="2743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6477000"/>
            <a:ext cx="1056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4BACC6"/>
                </a:solidFill>
              </a:rPr>
              <a:t>http://</a:t>
            </a:r>
            <a:r>
              <a:rPr lang="en-US" sz="800" dirty="0" err="1">
                <a:solidFill>
                  <a:srgbClr val="4BACC6"/>
                </a:solidFill>
              </a:rPr>
              <a:t>goo.gl</a:t>
            </a:r>
            <a:r>
              <a:rPr lang="en-US" sz="800" dirty="0">
                <a:solidFill>
                  <a:srgbClr val="4BACC6"/>
                </a:solidFill>
              </a:rPr>
              <a:t>/</a:t>
            </a:r>
            <a:r>
              <a:rPr lang="en-US" sz="800" dirty="0" err="1">
                <a:solidFill>
                  <a:srgbClr val="4BACC6"/>
                </a:solidFill>
              </a:rPr>
              <a:t>XaRQQ</a:t>
            </a:r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What does an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Application Look Like?</a:t>
            </a:r>
            <a:endParaRPr lang="en-US" dirty="0">
              <a:solidFill>
                <a:srgbClr val="4BACC6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388823"/>
              </p:ext>
            </p:extLst>
          </p:nvPr>
        </p:nvGraphicFramePr>
        <p:xfrm>
          <a:off x="381000" y="1143000"/>
          <a:ext cx="83820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6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Side Channel Data leakage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All the tests are the same except they now move onto the </a:t>
            </a:r>
            <a:r>
              <a:rPr lang="en-US" sz="2000" dirty="0" err="1" smtClean="0">
                <a:solidFill>
                  <a:srgbClr val="4BACC6"/>
                </a:solidFill>
              </a:rPr>
              <a:t>filesystem</a:t>
            </a:r>
            <a:r>
              <a:rPr lang="en-US" sz="2000" dirty="0" smtClean="0">
                <a:solidFill>
                  <a:srgbClr val="4BACC6"/>
                </a:solidFill>
              </a:rPr>
              <a:t> of your phone</a:t>
            </a: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>
                <a:solidFill>
                  <a:srgbClr val="4BACC6"/>
                </a:solidFill>
              </a:rPr>
              <a:t>Mentioning Advanced Testing Techniques</a:t>
            </a:r>
            <a:endParaRPr lang="en-US" sz="3600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Remote Memory Dumping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IDA Pro Remote Debugging with GDB</a:t>
            </a:r>
          </a:p>
          <a:p>
            <a:r>
              <a:rPr lang="en-US" sz="2000" dirty="0" smtClean="0">
                <a:solidFill>
                  <a:srgbClr val="4BACC6"/>
                </a:solidFill>
              </a:rPr>
              <a:t>Dumping the </a:t>
            </a:r>
            <a:r>
              <a:rPr lang="en-US" sz="2000" dirty="0" err="1" smtClean="0">
                <a:solidFill>
                  <a:srgbClr val="4BACC6"/>
                </a:solidFill>
              </a:rPr>
              <a:t>iOS</a:t>
            </a:r>
            <a:r>
              <a:rPr lang="en-US" sz="2000" dirty="0" smtClean="0">
                <a:solidFill>
                  <a:srgbClr val="4BACC6"/>
                </a:solidFill>
              </a:rPr>
              <a:t> Keychain</a:t>
            </a:r>
            <a:endParaRPr lang="en-US" sz="1600" dirty="0" smtClean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Mapping Hooking the Objective-C Runtime to bypass security controls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Class-dump-z</a:t>
            </a:r>
          </a:p>
          <a:p>
            <a:pPr lvl="1"/>
            <a:r>
              <a:rPr lang="en-US" sz="1600" dirty="0" err="1" smtClean="0">
                <a:solidFill>
                  <a:srgbClr val="4BACC6"/>
                </a:solidFill>
              </a:rPr>
              <a:t>Cycript</a:t>
            </a:r>
            <a:endParaRPr lang="en-US" sz="1600" dirty="0" smtClean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Solving SSL Proxy </a:t>
            </a:r>
            <a:r>
              <a:rPr lang="en-US" sz="2000" dirty="0" smtClean="0">
                <a:solidFill>
                  <a:srgbClr val="4BACC6"/>
                </a:solidFill>
              </a:rPr>
              <a:t>Issues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SSL Strip in Burp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Mallory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DNS Black holing</a:t>
            </a:r>
          </a:p>
        </p:txBody>
      </p:sp>
    </p:spTree>
    <p:extLst>
      <p:ext uri="{BB962C8B-B14F-4D97-AF65-F5344CB8AC3E}">
        <p14:creationId xmlns:p14="http://schemas.microsoft.com/office/powerpoint/2010/main" val="29624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Memory Dumping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IDA Supports remote debugging, in options you can setup a remote GDB server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Start GDB on the </a:t>
            </a:r>
            <a:r>
              <a:rPr lang="en-US" sz="2000" dirty="0" err="1" smtClean="0">
                <a:solidFill>
                  <a:srgbClr val="4BACC6"/>
                </a:solidFill>
              </a:rPr>
              <a:t>iphone</a:t>
            </a:r>
            <a:r>
              <a:rPr lang="en-US" sz="2000" dirty="0" smtClean="0">
                <a:solidFill>
                  <a:srgbClr val="4BACC6"/>
                </a:solidFill>
              </a:rPr>
              <a:t>: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/Developer/</a:t>
            </a:r>
            <a:r>
              <a:rPr lang="en-US" sz="2000" dirty="0" err="1" smtClean="0">
                <a:solidFill>
                  <a:srgbClr val="4BACC6"/>
                </a:solidFill>
              </a:rPr>
              <a:t>usr</a:t>
            </a:r>
            <a:r>
              <a:rPr lang="en-US" sz="2000" dirty="0" smtClean="0">
                <a:solidFill>
                  <a:srgbClr val="4BACC6"/>
                </a:solidFill>
              </a:rPr>
              <a:t>/bin ./</a:t>
            </a:r>
            <a:r>
              <a:rPr lang="en-US" sz="2000" dirty="0" err="1" smtClean="0">
                <a:solidFill>
                  <a:srgbClr val="4BACC6"/>
                </a:solidFill>
              </a:rPr>
              <a:t>debugserver</a:t>
            </a:r>
            <a:r>
              <a:rPr lang="en-US" sz="2000" dirty="0" smtClean="0">
                <a:solidFill>
                  <a:srgbClr val="4BACC6"/>
                </a:solidFill>
              </a:rPr>
              <a:t> $</a:t>
            </a:r>
            <a:r>
              <a:rPr lang="en-US" sz="2000" dirty="0" err="1" smtClean="0">
                <a:solidFill>
                  <a:srgbClr val="4BACC6"/>
                </a:solidFill>
              </a:rPr>
              <a:t>IP:port</a:t>
            </a:r>
            <a:r>
              <a:rPr lang="en-US" sz="2000" dirty="0" smtClean="0">
                <a:solidFill>
                  <a:srgbClr val="4BACC6"/>
                </a:solidFill>
              </a:rPr>
              <a:t> $app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Open in IDA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Keychain Dumper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Dumping the KC: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4BACC6"/>
                </a:solidFill>
                <a:hlinkClick r:id="rId2"/>
              </a:rPr>
              <a:t>github.com/ptoomey3/Keychain-Dumper</a:t>
            </a:r>
            <a:endParaRPr lang="en-US" sz="2000" dirty="0" smtClean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rgbClr val="4BACC6"/>
              </a:solidFill>
            </a:endParaRP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Compile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Push </a:t>
            </a:r>
            <a:r>
              <a:rPr lang="en-US" sz="1600" dirty="0" err="1">
                <a:solidFill>
                  <a:srgbClr val="4BACC6"/>
                </a:solidFill>
              </a:rPr>
              <a:t>keychain_dumper</a:t>
            </a:r>
            <a:r>
              <a:rPr lang="en-US" sz="1600" dirty="0">
                <a:solidFill>
                  <a:srgbClr val="4BACC6"/>
                </a:solidFill>
              </a:rPr>
              <a:t> to </a:t>
            </a:r>
            <a:r>
              <a:rPr lang="en-US" sz="1600" dirty="0" err="1">
                <a:solidFill>
                  <a:srgbClr val="4BACC6"/>
                </a:solidFill>
              </a:rPr>
              <a:t>iOS</a:t>
            </a:r>
            <a:r>
              <a:rPr lang="en-US" sz="1600" dirty="0">
                <a:solidFill>
                  <a:srgbClr val="4BACC6"/>
                </a:solidFill>
              </a:rPr>
              <a:t> device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Use </a:t>
            </a:r>
            <a:r>
              <a:rPr lang="en-US" sz="1600" dirty="0" err="1">
                <a:solidFill>
                  <a:srgbClr val="4BACC6"/>
                </a:solidFill>
              </a:rPr>
              <a:t>keychain_dumper</a:t>
            </a:r>
            <a:r>
              <a:rPr lang="en-US" sz="1600" dirty="0">
                <a:solidFill>
                  <a:srgbClr val="4BACC6"/>
                </a:solidFill>
              </a:rPr>
              <a:t> to export all the required entitlements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Use </a:t>
            </a:r>
            <a:r>
              <a:rPr lang="en-US" sz="1600" dirty="0" err="1">
                <a:solidFill>
                  <a:srgbClr val="4BACC6"/>
                </a:solidFill>
              </a:rPr>
              <a:t>ldid</a:t>
            </a:r>
            <a:r>
              <a:rPr lang="en-US" sz="1600" dirty="0">
                <a:solidFill>
                  <a:srgbClr val="4BACC6"/>
                </a:solidFill>
              </a:rPr>
              <a:t> to sign these entitlements into </a:t>
            </a:r>
            <a:r>
              <a:rPr lang="en-US" sz="1600" dirty="0" err="1">
                <a:solidFill>
                  <a:srgbClr val="4BACC6"/>
                </a:solidFill>
              </a:rPr>
              <a:t>keychain_dumper</a:t>
            </a:r>
            <a:endParaRPr lang="en-US" sz="1600" dirty="0">
              <a:solidFill>
                <a:srgbClr val="4BACC6"/>
              </a:solidFill>
            </a:endParaRP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Rerun </a:t>
            </a:r>
            <a:r>
              <a:rPr lang="en-US" sz="1600" dirty="0" err="1">
                <a:solidFill>
                  <a:srgbClr val="4BACC6"/>
                </a:solidFill>
              </a:rPr>
              <a:t>keychain_dumper</a:t>
            </a:r>
            <a:r>
              <a:rPr lang="en-US" sz="1600" dirty="0">
                <a:solidFill>
                  <a:srgbClr val="4BACC6"/>
                </a:solidFill>
              </a:rPr>
              <a:t> to dump all accessible keychain items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6400800"/>
            <a:ext cx="339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BACC6"/>
                </a:solidFill>
                <a:hlinkClick r:id="rId3"/>
              </a:rPr>
              <a:t>http://labs.neohapsis.com/2012/01/25/keychain-dumper-updated-for-ios-5/</a:t>
            </a:r>
            <a:endParaRPr lang="en-US" sz="800" dirty="0">
              <a:solidFill>
                <a:srgbClr val="4BACC6"/>
              </a:solidFill>
            </a:endParaRPr>
          </a:p>
          <a:p>
            <a:endParaRPr lang="en-US" sz="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rgbClr val="4BACC6"/>
                </a:solidFill>
              </a:rPr>
              <a:t>Cycript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err="1" smtClean="0">
                <a:solidFill>
                  <a:srgbClr val="4BACC6"/>
                </a:solidFill>
              </a:rPr>
              <a:t>Cycript</a:t>
            </a:r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is an implementation of JavaScript that can interact with Objective-C classes and objects. One of the most useful functions of </a:t>
            </a:r>
            <a:r>
              <a:rPr lang="en-US" sz="2000" dirty="0" err="1">
                <a:solidFill>
                  <a:srgbClr val="4BACC6"/>
                </a:solidFill>
              </a:rPr>
              <a:t>Cycript</a:t>
            </a:r>
            <a:r>
              <a:rPr lang="en-US" sz="2000" dirty="0">
                <a:solidFill>
                  <a:srgbClr val="4BACC6"/>
                </a:solidFill>
              </a:rPr>
              <a:t> is its ability to attach directly to a process, much like </a:t>
            </a:r>
            <a:r>
              <a:rPr lang="en-US" sz="2000" i="1" dirty="0" err="1">
                <a:solidFill>
                  <a:srgbClr val="4BACC6"/>
                </a:solidFill>
              </a:rPr>
              <a:t>gdb</a:t>
            </a:r>
            <a:r>
              <a:rPr lang="en-US" sz="2000" i="1" dirty="0">
                <a:solidFill>
                  <a:srgbClr val="4BACC6"/>
                </a:solidFill>
              </a:rPr>
              <a:t>, </a:t>
            </a:r>
            <a:r>
              <a:rPr lang="en-US" sz="2000" dirty="0">
                <a:solidFill>
                  <a:srgbClr val="4BACC6"/>
                </a:solidFill>
              </a:rPr>
              <a:t>and alter the state of the running </a:t>
            </a:r>
            <a:r>
              <a:rPr lang="en-US" sz="2000" dirty="0" smtClean="0">
                <a:solidFill>
                  <a:srgbClr val="4BACC6"/>
                </a:solidFill>
              </a:rPr>
              <a:t>application</a:t>
            </a:r>
            <a:r>
              <a:rPr lang="en-US" sz="2000" dirty="0">
                <a:solidFill>
                  <a:srgbClr val="4BACC6"/>
                </a:solidFill>
              </a:rPr>
              <a:t>. With </a:t>
            </a:r>
            <a:r>
              <a:rPr lang="en-US" sz="2000" dirty="0" err="1">
                <a:solidFill>
                  <a:srgbClr val="4BACC6"/>
                </a:solidFill>
              </a:rPr>
              <a:t>Cycript</a:t>
            </a:r>
            <a:r>
              <a:rPr lang="en-US" sz="2000" dirty="0">
                <a:solidFill>
                  <a:srgbClr val="4BACC6"/>
                </a:solidFill>
              </a:rPr>
              <a:t>, you can manipulate existing objects already in your </a:t>
            </a:r>
            <a:r>
              <a:rPr lang="en-US" sz="2000" dirty="0" smtClean="0">
                <a:solidFill>
                  <a:srgbClr val="4BACC6"/>
                </a:solidFill>
              </a:rPr>
              <a:t>application’s </a:t>
            </a:r>
            <a:r>
              <a:rPr lang="en-US" sz="2000" dirty="0">
                <a:solidFill>
                  <a:srgbClr val="4BACC6"/>
                </a:solidFill>
              </a:rPr>
              <a:t>memory, or instantiate new objects, such as new view controller classes or windows. </a:t>
            </a:r>
            <a:endParaRPr lang="en-US" sz="2000" dirty="0" smtClean="0">
              <a:solidFill>
                <a:srgbClr val="4BACC6"/>
              </a:solidFill>
            </a:endParaRPr>
          </a:p>
          <a:p>
            <a:r>
              <a:rPr lang="en-US" sz="2000" dirty="0" err="1" smtClean="0">
                <a:solidFill>
                  <a:srgbClr val="4BACC6"/>
                </a:solidFill>
              </a:rPr>
              <a:t>Cycript</a:t>
            </a:r>
            <a:r>
              <a:rPr lang="en-US" sz="2000" dirty="0" smtClean="0">
                <a:solidFill>
                  <a:srgbClr val="4BACC6"/>
                </a:solidFill>
              </a:rPr>
              <a:t> </a:t>
            </a:r>
            <a:r>
              <a:rPr lang="en-US" sz="2000" dirty="0">
                <a:solidFill>
                  <a:srgbClr val="4BACC6"/>
                </a:solidFill>
              </a:rPr>
              <a:t>can access and change instance variables directly, send and intercept messages, access the run loop, override methods, and walk through an object’s internal methods, properties, and instance variables. </a:t>
            </a:r>
            <a:r>
              <a:rPr lang="en-US" sz="2000" dirty="0" err="1">
                <a:solidFill>
                  <a:srgbClr val="4BACC6"/>
                </a:solidFill>
              </a:rPr>
              <a:t>Cycript</a:t>
            </a:r>
            <a:r>
              <a:rPr lang="en-US" sz="2000" dirty="0">
                <a:solidFill>
                  <a:srgbClr val="4BACC6"/>
                </a:solidFill>
              </a:rPr>
              <a:t> can be used to easily hijack and manipulate poorly written applications to </a:t>
            </a:r>
            <a:r>
              <a:rPr lang="en-US" sz="2000" b="1" dirty="0">
                <a:solidFill>
                  <a:srgbClr val="4BACC6"/>
                </a:solidFill>
              </a:rPr>
              <a:t>bypass </a:t>
            </a:r>
            <a:r>
              <a:rPr lang="en-US" sz="2000" b="1" dirty="0" smtClean="0">
                <a:solidFill>
                  <a:srgbClr val="4BACC6"/>
                </a:solidFill>
              </a:rPr>
              <a:t>authentication </a:t>
            </a:r>
            <a:r>
              <a:rPr lang="en-US" sz="2000" b="1" dirty="0">
                <a:solidFill>
                  <a:srgbClr val="4BACC6"/>
                </a:solidFill>
              </a:rPr>
              <a:t>screens</a:t>
            </a:r>
            <a:r>
              <a:rPr lang="en-US" sz="2000" dirty="0">
                <a:solidFill>
                  <a:srgbClr val="4BACC6"/>
                </a:solidFill>
              </a:rPr>
              <a:t>, circumvent sanity checks, and perform a number of other hacking activities to make an application malfunction </a:t>
            </a: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6400800"/>
            <a:ext cx="3390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4BACC6"/>
                </a:solidFill>
              </a:rPr>
              <a:t>Source: Hacking and Securing </a:t>
            </a:r>
            <a:r>
              <a:rPr lang="en-US" sz="1000" dirty="0" err="1">
                <a:solidFill>
                  <a:srgbClr val="4BACC6"/>
                </a:solidFill>
              </a:rPr>
              <a:t>iOS</a:t>
            </a:r>
            <a:r>
              <a:rPr lang="en-US" sz="1000" dirty="0">
                <a:solidFill>
                  <a:srgbClr val="4BACC6"/>
                </a:solidFill>
              </a:rPr>
              <a:t> Application 2012, </a:t>
            </a:r>
            <a:r>
              <a:rPr lang="en-US" sz="1000" dirty="0" err="1">
                <a:solidFill>
                  <a:srgbClr val="4BACC6"/>
                </a:solidFill>
              </a:rPr>
              <a:t>Zardinsky</a:t>
            </a:r>
            <a:endParaRPr lang="en-US" sz="1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Proxy Issues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We all love Burp BUT you will run into problems sometimes.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Strict enforcing of SSL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Crazy </a:t>
            </a:r>
            <a:r>
              <a:rPr lang="en-US" sz="1600" dirty="0" err="1" smtClean="0">
                <a:solidFill>
                  <a:srgbClr val="4BACC6"/>
                </a:solidFill>
              </a:rPr>
              <a:t>iOS</a:t>
            </a:r>
            <a:r>
              <a:rPr lang="en-US" sz="1600" dirty="0" smtClean="0">
                <a:solidFill>
                  <a:srgbClr val="4BACC6"/>
                </a:solidFill>
              </a:rPr>
              <a:t> and Simulator problems</a:t>
            </a: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Downgrade HTTPS to HTTP in burp</a:t>
            </a:r>
          </a:p>
          <a:p>
            <a:pPr marL="768096" lvl="2" indent="0">
              <a:buNone/>
            </a:pPr>
            <a:r>
              <a:rPr lang="en-US" sz="1400" dirty="0" smtClean="0">
                <a:solidFill>
                  <a:srgbClr val="4BACC6"/>
                </a:solidFill>
              </a:rPr>
              <a:t>Checkbox under proxy</a:t>
            </a:r>
          </a:p>
          <a:p>
            <a:pPr marL="768096" lvl="2" indent="0">
              <a:buNone/>
            </a:pPr>
            <a:endParaRPr lang="en-US" sz="1400" dirty="0">
              <a:solidFill>
                <a:srgbClr val="4BACC6"/>
              </a:solidFill>
            </a:endParaRPr>
          </a:p>
          <a:p>
            <a:pPr marL="468630"/>
            <a:r>
              <a:rPr lang="en-US" sz="2000" dirty="0" smtClean="0">
                <a:solidFill>
                  <a:srgbClr val="4BACC6"/>
                </a:solidFill>
              </a:rPr>
              <a:t>DNS </a:t>
            </a:r>
            <a:r>
              <a:rPr lang="en-US" sz="2000" dirty="0" err="1" smtClean="0">
                <a:solidFill>
                  <a:srgbClr val="4BACC6"/>
                </a:solidFill>
              </a:rPr>
              <a:t>BlackHoling</a:t>
            </a:r>
            <a:endParaRPr lang="en-US" sz="2000" dirty="0" smtClean="0">
              <a:solidFill>
                <a:srgbClr val="4BACC6"/>
              </a:solidFill>
            </a:endParaRPr>
          </a:p>
          <a:p>
            <a:pPr marL="768096" lvl="2" indent="0">
              <a:buNone/>
            </a:pPr>
            <a:endParaRPr lang="en-US" sz="1400" dirty="0" smtClean="0">
              <a:solidFill>
                <a:srgbClr val="4BACC6"/>
              </a:solidFill>
            </a:endParaRPr>
          </a:p>
          <a:p>
            <a:pPr marL="468630"/>
            <a:r>
              <a:rPr lang="en-US" sz="2000" dirty="0" smtClean="0">
                <a:solidFill>
                  <a:srgbClr val="4BACC6"/>
                </a:solidFill>
              </a:rPr>
              <a:t>What about non HTTP and HTTPS protocols that applications might use?</a:t>
            </a:r>
          </a:p>
          <a:p>
            <a:pPr marL="768096" lvl="2" indent="0">
              <a:buNone/>
            </a:pPr>
            <a:endParaRPr lang="en-US" sz="1400" dirty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Mallory TCP Interception proxy</a:t>
            </a:r>
            <a:endParaRPr lang="en-US" sz="1600" dirty="0">
              <a:solidFill>
                <a:srgbClr val="4BACC6"/>
              </a:solidFill>
            </a:endParaRPr>
          </a:p>
          <a:p>
            <a:pPr lvl="2"/>
            <a:r>
              <a:rPr lang="en-US" sz="1400" dirty="0">
                <a:solidFill>
                  <a:srgbClr val="4BACC6"/>
                </a:solidFill>
              </a:rPr>
              <a:t>http://</a:t>
            </a:r>
            <a:r>
              <a:rPr lang="en-US" sz="1400" dirty="0" err="1">
                <a:solidFill>
                  <a:srgbClr val="4BACC6"/>
                </a:solidFill>
              </a:rPr>
              <a:t>intrepidusgroup.com</a:t>
            </a:r>
            <a:r>
              <a:rPr lang="en-US" sz="1400" dirty="0">
                <a:solidFill>
                  <a:srgbClr val="4BACC6"/>
                </a:solidFill>
              </a:rPr>
              <a:t>/insight/</a:t>
            </a:r>
            <a:r>
              <a:rPr lang="en-US" sz="1400" dirty="0" err="1">
                <a:solidFill>
                  <a:srgbClr val="4BACC6"/>
                </a:solidFill>
              </a:rPr>
              <a:t>mallory</a:t>
            </a:r>
            <a:r>
              <a:rPr lang="en-US" sz="1400" dirty="0">
                <a:solidFill>
                  <a:srgbClr val="4BACC6"/>
                </a:solidFill>
              </a:rPr>
              <a:t>/</a:t>
            </a:r>
            <a:endParaRPr lang="en-US" sz="1400" dirty="0" smtClean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Server Side Issues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7772400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r>
              <a:rPr lang="en-US" sz="2000" dirty="0">
                <a:solidFill>
                  <a:srgbClr val="4BACC6"/>
                </a:solidFill>
              </a:rPr>
              <a:t>Server Side: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Web test / web service test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We know the web functions</a:t>
            </a:r>
          </a:p>
          <a:p>
            <a:pPr lvl="1"/>
            <a:r>
              <a:rPr lang="en-US" sz="1600" dirty="0">
                <a:solidFill>
                  <a:srgbClr val="4BACC6"/>
                </a:solidFill>
              </a:rPr>
              <a:t>Try to find the definitions for unpublished </a:t>
            </a:r>
            <a:r>
              <a:rPr lang="en-US" sz="1600" dirty="0" smtClean="0">
                <a:solidFill>
                  <a:srgbClr val="4BACC6"/>
                </a:solidFill>
              </a:rPr>
              <a:t>ones</a:t>
            </a:r>
            <a:endParaRPr lang="en-US" sz="1600" dirty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Injections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Logic Tests</a:t>
            </a: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40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How can you get started?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03" y="1509946"/>
            <a:ext cx="5821397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rgbClr val="4BACC6"/>
                </a:solidFill>
              </a:rPr>
              <a:t>Most of the simple </a:t>
            </a:r>
            <a:r>
              <a:rPr lang="en-US" sz="2000" dirty="0" err="1" smtClean="0">
                <a:solidFill>
                  <a:srgbClr val="4BACC6"/>
                </a:solidFill>
              </a:rPr>
              <a:t>vulns</a:t>
            </a:r>
            <a:r>
              <a:rPr lang="en-US" sz="2000" dirty="0" smtClean="0">
                <a:solidFill>
                  <a:srgbClr val="4BACC6"/>
                </a:solidFill>
              </a:rPr>
              <a:t> we have discussed today can be done as examples in OWASPs </a:t>
            </a:r>
            <a:r>
              <a:rPr lang="en-US" sz="2000" dirty="0" err="1" smtClean="0">
                <a:solidFill>
                  <a:srgbClr val="4BACC6"/>
                </a:solidFill>
              </a:rPr>
              <a:t>iGoat</a:t>
            </a:r>
            <a:r>
              <a:rPr lang="en-US" sz="2000" dirty="0" smtClean="0">
                <a:solidFill>
                  <a:srgbClr val="4BACC6"/>
                </a:solidFill>
              </a:rPr>
              <a:t> Application: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2000" dirty="0" smtClean="0">
                <a:solidFill>
                  <a:srgbClr val="4BACC6"/>
                </a:solidFill>
              </a:rPr>
              <a:t>We have added 3 new exercises: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Format string injection</a:t>
            </a:r>
          </a:p>
          <a:p>
            <a:pPr lvl="1"/>
            <a:r>
              <a:rPr lang="en-US" sz="1600" dirty="0" err="1" smtClean="0">
                <a:solidFill>
                  <a:srgbClr val="4BACC6"/>
                </a:solidFill>
              </a:rPr>
              <a:t>Plist</a:t>
            </a:r>
            <a:r>
              <a:rPr lang="en-US" sz="1600" dirty="0" smtClean="0">
                <a:solidFill>
                  <a:srgbClr val="4BACC6"/>
                </a:solidFill>
              </a:rPr>
              <a:t> data disclosure</a:t>
            </a: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XSS</a:t>
            </a: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pPr lvl="1"/>
            <a:r>
              <a:rPr lang="en-US" sz="1600" dirty="0" smtClean="0">
                <a:solidFill>
                  <a:srgbClr val="4BACC6"/>
                </a:solidFill>
              </a:rPr>
              <a:t>Code not in trunk yet =( Will be there soon!</a:t>
            </a:r>
          </a:p>
          <a:p>
            <a:endParaRPr lang="en-US" sz="2000" dirty="0">
              <a:solidFill>
                <a:srgbClr val="4BACC6"/>
              </a:solidFill>
            </a:endParaRPr>
          </a:p>
          <a:p>
            <a:r>
              <a:rPr lang="en-US" sz="1400" dirty="0">
                <a:solidFill>
                  <a:srgbClr val="4BACC6"/>
                </a:solidFill>
              </a:rPr>
              <a:t>https://</a:t>
            </a:r>
            <a:r>
              <a:rPr lang="en-US" sz="1400" dirty="0" err="1">
                <a:solidFill>
                  <a:srgbClr val="4BACC6"/>
                </a:solidFill>
              </a:rPr>
              <a:t>www.owasp.org</a:t>
            </a:r>
            <a:r>
              <a:rPr lang="en-US" sz="1400" dirty="0">
                <a:solidFill>
                  <a:srgbClr val="4BACC6"/>
                </a:solidFill>
              </a:rPr>
              <a:t>/</a:t>
            </a:r>
            <a:r>
              <a:rPr lang="en-US" sz="1400" dirty="0" err="1">
                <a:solidFill>
                  <a:srgbClr val="4BACC6"/>
                </a:solidFill>
              </a:rPr>
              <a:t>index.php</a:t>
            </a:r>
            <a:r>
              <a:rPr lang="en-US" sz="1400" dirty="0">
                <a:solidFill>
                  <a:srgbClr val="4BACC6"/>
                </a:solidFill>
              </a:rPr>
              <a:t>/</a:t>
            </a:r>
            <a:r>
              <a:rPr lang="en-US" sz="1400" dirty="0" err="1">
                <a:solidFill>
                  <a:srgbClr val="4BACC6"/>
                </a:solidFill>
              </a:rPr>
              <a:t>OWASP_iGoat_Project</a:t>
            </a:r>
            <a:endParaRPr lang="en-US" sz="1400" dirty="0" smtClean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447800"/>
            <a:ext cx="21176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4BACC6"/>
                </a:solidFill>
              </a:rPr>
              <a:t>All done! Contact me!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9800" y="2895600"/>
            <a:ext cx="5821397" cy="45720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4000" i="1" dirty="0" err="1" smtClean="0">
                <a:solidFill>
                  <a:srgbClr val="4BACC6"/>
                </a:solidFill>
              </a:rPr>
              <a:t>Jason.haddix@hp.com</a:t>
            </a:r>
            <a:endParaRPr lang="en-US" sz="4000" i="1" dirty="0" smtClean="0">
              <a:solidFill>
                <a:srgbClr val="4BACC6"/>
              </a:solidFill>
            </a:endParaRPr>
          </a:p>
          <a:p>
            <a:pPr lvl="1"/>
            <a:endParaRPr lang="en-US" sz="1600" dirty="0">
              <a:solidFill>
                <a:srgbClr val="4BACC6"/>
              </a:solidFill>
            </a:endParaRPr>
          </a:p>
          <a:p>
            <a:endParaRPr lang="en-US" sz="2000" dirty="0" smtClean="0">
              <a:solidFill>
                <a:srgbClr val="4BACC6"/>
              </a:solidFill>
            </a:endParaRPr>
          </a:p>
          <a:p>
            <a:endParaRPr lang="en-US" sz="1400" dirty="0">
              <a:solidFill>
                <a:srgbClr val="4BACC6"/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rgbClr val="4BACC6"/>
              </a:solidFill>
            </a:endParaRPr>
          </a:p>
          <a:p>
            <a:pPr lvl="1"/>
            <a:endParaRPr lang="en-US" sz="1600" dirty="0" smtClean="0">
              <a:solidFill>
                <a:srgbClr val="4BACC6"/>
              </a:solidFill>
            </a:endParaRPr>
          </a:p>
          <a:p>
            <a:endParaRPr lang="en-US" sz="2000" dirty="0">
              <a:solidFill>
                <a:srgbClr val="4BACC6"/>
              </a:solidFill>
            </a:endParaRPr>
          </a:p>
          <a:p>
            <a:pPr marL="454914" lvl="1" indent="0">
              <a:buNone/>
            </a:pPr>
            <a:endParaRPr lang="en-US" sz="2000" dirty="0">
              <a:solidFill>
                <a:srgbClr val="4BACC6"/>
              </a:solidFill>
            </a:endParaRPr>
          </a:p>
        </p:txBody>
      </p:sp>
      <p:pic>
        <p:nvPicPr>
          <p:cNvPr id="5" name="Picture 20" descr="C:\Users\haddixj\Desktop\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5923802"/>
            <a:ext cx="712434" cy="9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225800" cy="5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Types of </a:t>
            </a:r>
            <a:r>
              <a:rPr lang="en-US" dirty="0" err="1" smtClean="0">
                <a:solidFill>
                  <a:srgbClr val="4BACC6"/>
                </a:solidFill>
              </a:rPr>
              <a:t>iOS</a:t>
            </a:r>
            <a:r>
              <a:rPr lang="en-US" dirty="0" smtClean="0">
                <a:solidFill>
                  <a:srgbClr val="4BACC6"/>
                </a:solidFill>
              </a:rPr>
              <a:t> Applications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Web Applications: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HTML + CSS + </a:t>
            </a:r>
            <a:r>
              <a:rPr lang="en-US" dirty="0" smtClean="0">
                <a:solidFill>
                  <a:srgbClr val="4BACC6"/>
                </a:solidFill>
              </a:rPr>
              <a:t>JavaScript</a:t>
            </a:r>
            <a:endParaRPr lang="en-US" dirty="0">
              <a:solidFill>
                <a:srgbClr val="4BACC6"/>
              </a:solidFill>
            </a:endParaRPr>
          </a:p>
          <a:p>
            <a:pPr lvl="1"/>
            <a:r>
              <a:rPr lang="en-US" dirty="0">
                <a:solidFill>
                  <a:srgbClr val="4BACC6"/>
                </a:solidFill>
              </a:rPr>
              <a:t>Run inside </a:t>
            </a:r>
            <a:r>
              <a:rPr lang="en-US" dirty="0" smtClean="0">
                <a:solidFill>
                  <a:srgbClr val="4BACC6"/>
                </a:solidFill>
              </a:rPr>
              <a:t>Safari/</a:t>
            </a:r>
            <a:r>
              <a:rPr lang="en-US" dirty="0" err="1" smtClean="0">
                <a:solidFill>
                  <a:srgbClr val="4BACC6"/>
                </a:solidFill>
              </a:rPr>
              <a:t>Webkit</a:t>
            </a:r>
            <a:endParaRPr lang="en-US" dirty="0">
              <a:solidFill>
                <a:srgbClr val="4BACC6"/>
              </a:solidFill>
            </a:endParaRPr>
          </a:p>
          <a:p>
            <a:pPr lvl="1"/>
            <a:endParaRPr lang="en-US" dirty="0">
              <a:solidFill>
                <a:srgbClr val="4BACC6"/>
              </a:solidFill>
            </a:endParaRPr>
          </a:p>
          <a:p>
            <a:r>
              <a:rPr lang="en-US" dirty="0">
                <a:solidFill>
                  <a:srgbClr val="4BACC6"/>
                </a:solidFill>
              </a:rPr>
              <a:t>Native Applications: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Written in Objective-C (+ C/C++)</a:t>
            </a:r>
          </a:p>
          <a:p>
            <a:pPr lvl="1"/>
            <a:r>
              <a:rPr lang="en-US" dirty="0">
                <a:solidFill>
                  <a:srgbClr val="4BACC6"/>
                </a:solidFill>
              </a:rPr>
              <a:t>Compiled into </a:t>
            </a:r>
            <a:r>
              <a:rPr lang="en-US" dirty="0" smtClean="0">
                <a:solidFill>
                  <a:srgbClr val="4BACC6"/>
                </a:solidFill>
              </a:rPr>
              <a:t>ARM </a:t>
            </a:r>
            <a:r>
              <a:rPr lang="en-US" dirty="0">
                <a:solidFill>
                  <a:srgbClr val="4BACC6"/>
                </a:solidFill>
              </a:rPr>
              <a:t>for actual devices, x86 for </a:t>
            </a:r>
            <a:r>
              <a:rPr lang="en-US" dirty="0" err="1">
                <a:solidFill>
                  <a:srgbClr val="4BACC6"/>
                </a:solidFill>
              </a:rPr>
              <a:t>iOS</a:t>
            </a:r>
            <a:r>
              <a:rPr lang="en-US" dirty="0">
                <a:solidFill>
                  <a:srgbClr val="4BACC6"/>
                </a:solidFill>
              </a:rPr>
              <a:t> Simulator</a:t>
            </a:r>
          </a:p>
          <a:p>
            <a:pPr lvl="2"/>
            <a:endParaRPr lang="en-US" dirty="0">
              <a:solidFill>
                <a:srgbClr val="4BACC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Objective-C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BACC6"/>
                </a:solidFill>
              </a:rPr>
              <a:t>Objective-C is a superset of C, this means all C code still applies.</a:t>
            </a:r>
          </a:p>
          <a:p>
            <a:pPr marL="0" indent="0">
              <a:buNone/>
            </a:pPr>
            <a:endParaRPr lang="en-US" dirty="0">
              <a:solidFill>
                <a:srgbClr val="4BACC6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4BACC6"/>
                </a:solidFill>
              </a:rPr>
              <a:t>[self doSomethingWithVar:var1];</a:t>
            </a:r>
          </a:p>
          <a:p>
            <a:pPr marL="0" indent="0">
              <a:buNone/>
            </a:pP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114800"/>
            <a:ext cx="211281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2852</Words>
  <Application>Microsoft Office PowerPoint</Application>
  <PresentationFormat>On-screen Show (4:3)</PresentationFormat>
  <Paragraphs>631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NSLog (@”Hello, OWASP!”);</vt:lpstr>
      <vt:lpstr>PowerPoint Presentation</vt:lpstr>
      <vt:lpstr>Rough Agenda (we will digress)</vt:lpstr>
      <vt:lpstr>Tech Stack</vt:lpstr>
      <vt:lpstr>What does an iOS Application Look Like?</vt:lpstr>
      <vt:lpstr>What does an iOS Application Look Like?</vt:lpstr>
      <vt:lpstr>Types of iOS Applications</vt:lpstr>
      <vt:lpstr>Objective-C</vt:lpstr>
      <vt:lpstr>How do we Test?</vt:lpstr>
      <vt:lpstr>Methodology Breakdown</vt:lpstr>
      <vt:lpstr>Threat Modeling 3rd Party Apps</vt:lpstr>
      <vt:lpstr>Reminders</vt:lpstr>
      <vt:lpstr>Reminders</vt:lpstr>
      <vt:lpstr>Hardware Encryption and MDM Will Save Us!</vt:lpstr>
      <vt:lpstr>The big takeaway with iOS Encryption?</vt:lpstr>
      <vt:lpstr>Whitebox Testing</vt:lpstr>
      <vt:lpstr>PowerPoint Presentation</vt:lpstr>
      <vt:lpstr>PowerPoint Presentation</vt:lpstr>
      <vt:lpstr>Whitebox – Client-Side Testing</vt:lpstr>
      <vt:lpstr>Analyzing &amp; SCA Tools</vt:lpstr>
      <vt:lpstr>Analyzing</vt:lpstr>
      <vt:lpstr>SCA</vt:lpstr>
      <vt:lpstr>Identifying HTTP(S) and WS Calls</vt:lpstr>
      <vt:lpstr>Identifying HTTP(S) and WS Calls</vt:lpstr>
      <vt:lpstr>Parsing WS/API Functions</vt:lpstr>
      <vt:lpstr>Parsing WS/API Functions</vt:lpstr>
      <vt:lpstr>Parsing WS/API Functions</vt:lpstr>
      <vt:lpstr>Parsing WS/API Functions</vt:lpstr>
      <vt:lpstr>Identifying File System and Data Storage</vt:lpstr>
      <vt:lpstr>PowerPoint Presentation</vt:lpstr>
      <vt:lpstr>PowerPoint Presentation</vt:lpstr>
      <vt:lpstr>Identifying File System and Data Storage</vt:lpstr>
      <vt:lpstr>Plists</vt:lpstr>
      <vt:lpstr>Plists</vt:lpstr>
      <vt:lpstr>Plists</vt:lpstr>
      <vt:lpstr>Plists</vt:lpstr>
      <vt:lpstr>Plists</vt:lpstr>
      <vt:lpstr>SQLite</vt:lpstr>
      <vt:lpstr>SQLite</vt:lpstr>
      <vt:lpstr>KeyChain</vt:lpstr>
      <vt:lpstr>Side Channel Data Leakage</vt:lpstr>
      <vt:lpstr>Logging</vt:lpstr>
      <vt:lpstr>File Caching</vt:lpstr>
      <vt:lpstr>PowerPoint Presentation</vt:lpstr>
      <vt:lpstr>Snapshot Caching</vt:lpstr>
      <vt:lpstr>Snapshot Caching</vt:lpstr>
      <vt:lpstr>Manual Source Review</vt:lpstr>
      <vt:lpstr>SQL Injection Client-Side</vt:lpstr>
      <vt:lpstr>XSS Client-Side</vt:lpstr>
      <vt:lpstr>XSS Client-Side</vt:lpstr>
      <vt:lpstr>Other Injection Attacks</vt:lpstr>
      <vt:lpstr>PowerPoint Presentation</vt:lpstr>
      <vt:lpstr>Whitebox – Network &amp; Server Testing</vt:lpstr>
      <vt:lpstr>Proxying The Simulator</vt:lpstr>
      <vt:lpstr>Proxying The Simulator</vt:lpstr>
      <vt:lpstr>Proxying The Simulator</vt:lpstr>
      <vt:lpstr>Blackbox Testing</vt:lpstr>
      <vt:lpstr>Blackbox– Client-Side Testing</vt:lpstr>
      <vt:lpstr>PowerPoint Presentation</vt:lpstr>
      <vt:lpstr>Jailbreaking a Device</vt:lpstr>
      <vt:lpstr>Jailbreaking a Device</vt:lpstr>
      <vt:lpstr>PowerPoint Presentation</vt:lpstr>
      <vt:lpstr>Installing Cert on Device</vt:lpstr>
      <vt:lpstr>PowerPoint Presentation</vt:lpstr>
      <vt:lpstr>Identify App Directories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Ender</dc:creator>
  <cp:lastModifiedBy>ender</cp:lastModifiedBy>
  <cp:revision>73</cp:revision>
  <dcterms:created xsi:type="dcterms:W3CDTF">2012-03-27T08:19:21Z</dcterms:created>
  <dcterms:modified xsi:type="dcterms:W3CDTF">2013-01-14T00:10:56Z</dcterms:modified>
</cp:coreProperties>
</file>